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1" r:id="rId5"/>
  </p:sldMasterIdLst>
  <p:notesMasterIdLst>
    <p:notesMasterId r:id="rId58"/>
  </p:notesMasterIdLst>
  <p:handoutMasterIdLst>
    <p:handoutMasterId r:id="rId59"/>
  </p:handoutMasterIdLst>
  <p:sldIdLst>
    <p:sldId id="1364" r:id="rId6"/>
    <p:sldId id="1395" r:id="rId7"/>
    <p:sldId id="1430" r:id="rId8"/>
    <p:sldId id="1428" r:id="rId9"/>
    <p:sldId id="1429" r:id="rId10"/>
    <p:sldId id="1403" r:id="rId11"/>
    <p:sldId id="1406" r:id="rId12"/>
    <p:sldId id="1404" r:id="rId13"/>
    <p:sldId id="1405" r:id="rId14"/>
    <p:sldId id="1407" r:id="rId15"/>
    <p:sldId id="1423" r:id="rId16"/>
    <p:sldId id="1402" r:id="rId17"/>
    <p:sldId id="1372" r:id="rId18"/>
    <p:sldId id="1436" r:id="rId19"/>
    <p:sldId id="1432" r:id="rId20"/>
    <p:sldId id="1408" r:id="rId21"/>
    <p:sldId id="1431" r:id="rId22"/>
    <p:sldId id="1409" r:id="rId23"/>
    <p:sldId id="1438" r:id="rId24"/>
    <p:sldId id="1410" r:id="rId25"/>
    <p:sldId id="1412" r:id="rId26"/>
    <p:sldId id="1413" r:id="rId27"/>
    <p:sldId id="1414" r:id="rId28"/>
    <p:sldId id="1437" r:id="rId29"/>
    <p:sldId id="1415" r:id="rId30"/>
    <p:sldId id="1416" r:id="rId31"/>
    <p:sldId id="1411" r:id="rId32"/>
    <p:sldId id="1422" r:id="rId33"/>
    <p:sldId id="1421" r:id="rId34"/>
    <p:sldId id="1435" r:id="rId35"/>
    <p:sldId id="1434" r:id="rId36"/>
    <p:sldId id="1417" r:id="rId37"/>
    <p:sldId id="1418" r:id="rId38"/>
    <p:sldId id="1419" r:id="rId39"/>
    <p:sldId id="1420" r:id="rId40"/>
    <p:sldId id="1440" r:id="rId41"/>
    <p:sldId id="1433" r:id="rId42"/>
    <p:sldId id="1424" r:id="rId43"/>
    <p:sldId id="1425" r:id="rId44"/>
    <p:sldId id="1441" r:id="rId45"/>
    <p:sldId id="1426" r:id="rId46"/>
    <p:sldId id="1443" r:id="rId47"/>
    <p:sldId id="1442" r:id="rId48"/>
    <p:sldId id="1427" r:id="rId49"/>
    <p:sldId id="1445" r:id="rId50"/>
    <p:sldId id="1444" r:id="rId51"/>
    <p:sldId id="1446" r:id="rId52"/>
    <p:sldId id="1447" r:id="rId53"/>
    <p:sldId id="1448" r:id="rId54"/>
    <p:sldId id="1449" r:id="rId55"/>
    <p:sldId id="1450" r:id="rId56"/>
    <p:sldId id="1373" r:id="rId5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oss UG Summit 2018 Template" id="{A073DAE3-B461-442F-A3D3-6642BD875E45}">
          <p14:sldIdLst>
            <p14:sldId id="1364"/>
            <p14:sldId id="1395"/>
            <p14:sldId id="1430"/>
            <p14:sldId id="1428"/>
            <p14:sldId id="1429"/>
            <p14:sldId id="1403"/>
            <p14:sldId id="1406"/>
            <p14:sldId id="1404"/>
            <p14:sldId id="1405"/>
            <p14:sldId id="1407"/>
            <p14:sldId id="1423"/>
            <p14:sldId id="1402"/>
            <p14:sldId id="1372"/>
            <p14:sldId id="1436"/>
            <p14:sldId id="1432"/>
            <p14:sldId id="1408"/>
            <p14:sldId id="1431"/>
            <p14:sldId id="1409"/>
            <p14:sldId id="1438"/>
            <p14:sldId id="1410"/>
            <p14:sldId id="1412"/>
            <p14:sldId id="1413"/>
            <p14:sldId id="1414"/>
            <p14:sldId id="1437"/>
            <p14:sldId id="1415"/>
            <p14:sldId id="1416"/>
            <p14:sldId id="1411"/>
            <p14:sldId id="1422"/>
            <p14:sldId id="1421"/>
            <p14:sldId id="1435"/>
            <p14:sldId id="1434"/>
            <p14:sldId id="1417"/>
            <p14:sldId id="1418"/>
            <p14:sldId id="1419"/>
            <p14:sldId id="1420"/>
            <p14:sldId id="1440"/>
            <p14:sldId id="1433"/>
            <p14:sldId id="1424"/>
            <p14:sldId id="1425"/>
            <p14:sldId id="1441"/>
            <p14:sldId id="1426"/>
            <p14:sldId id="1443"/>
            <p14:sldId id="1442"/>
            <p14:sldId id="1427"/>
            <p14:sldId id="1445"/>
            <p14:sldId id="1444"/>
            <p14:sldId id="1446"/>
            <p14:sldId id="1447"/>
            <p14:sldId id="1448"/>
            <p14:sldId id="1449"/>
            <p14:sldId id="1450"/>
            <p14:sldId id="1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5C"/>
    <a:srgbClr val="001E60"/>
    <a:srgbClr val="E6E6E6"/>
    <a:srgbClr val="0095C8"/>
    <a:srgbClr val="E1B81C"/>
    <a:srgbClr val="E4002B"/>
    <a:srgbClr val="002060"/>
    <a:srgbClr val="84BD00"/>
    <a:srgbClr val="20BD00"/>
    <a:srgbClr val="27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0351" autoAdjust="0"/>
  </p:normalViewPr>
  <p:slideViewPr>
    <p:cSldViewPr>
      <p:cViewPr varScale="1">
        <p:scale>
          <a:sx n="90" d="100"/>
          <a:sy n="90" d="100"/>
        </p:scale>
        <p:origin x="10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10/18/2018 12:53 AM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10/18/2018 12:48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unified-operations/dev-itpro/deployment/setup-deploy-on-premises-pu12#known-issu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10/18/2018 12:48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1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SSMS takes a while, just put template. If not needed, its just wastes a little disk space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3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2016 for everything basically</a:t>
            </a:r>
          </a:p>
          <a:p>
            <a:r>
              <a:rPr lang="en-US" dirty="0"/>
              <a:t>ADSF has to be 2012 R2 or newer</a:t>
            </a:r>
          </a:p>
          <a:p>
            <a:r>
              <a:rPr lang="en-US" dirty="0"/>
              <a:t>ADFS – can share, don’t suggest; scripts only work on first install for ADFS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37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87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7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required, sub domain suggested, can run into weird SSL issues with no sub domain and self signed certs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7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extra zone is optional buy highly recommended. You can use DNS a records inside your domain so no zones or subdomains are required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82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Signed: Not Trusted, have to verify each time or add to safe sites in IE / GPO. Easy to create</a:t>
            </a:r>
          </a:p>
          <a:p>
            <a:r>
              <a:rPr lang="en-US" dirty="0"/>
              <a:t>AD CS – good in domain, not sure about cross domain like site1.com and site2.com, additional setup required, outside vendors usage?</a:t>
            </a:r>
          </a:p>
          <a:p>
            <a:r>
              <a:rPr lang="en-US" dirty="0"/>
              <a:t>Issues – globally trusted, from known issuer, slight cost.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56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self signed certs with GPO exceptions ok? Anyone logging in from the outside? Use RDP to deliver the app to outside parties? Life of certs have to be managed; when they are done, so is your environment ( or part of it ), no option to update cert thumbprints in LCS for servicing; only option is to destroy / redeploy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31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follow MS face value suggestions, customize for your environment, max of 12/14 characters for account name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9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TSA, MCA Connect, blog, twitter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summit, 4</a:t>
            </a:r>
            <a:r>
              <a:rPr lang="en-US" baseline="30000" dirty="0"/>
              <a:t>th</a:t>
            </a:r>
            <a:r>
              <a:rPr lang="en-US" dirty="0"/>
              <a:t> summit presenting</a:t>
            </a:r>
          </a:p>
          <a:p>
            <a:r>
              <a:rPr lang="en-US" dirty="0"/>
              <a:t>9 years with end users, 1 year with MCA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13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As of 9/26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2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download from LCS, the deployment scripts will contain 3 important files. 2 of the 3 require modifications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2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http://www.atomicax.com/article/d365ffo-prem-configtemplatexml-deep-dive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2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describe our cluster, the nodes, how they talk, where they talk, who does what and how to keep it all together.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11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http://www.atomicax.com/article/d365ffo-prem-node-and-database-topology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44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http://www.atomicax.com/article/d365ffo-prem-node-and-database-topology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04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39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https://www.youtube.com/watch?v=aOOyE82kfok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https://docs.microsoft.com/en-us/dynamics365/unified-operations/dev-itpro/deployment/setup-deploy-on-premises-pu12#setupsql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41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https://docs.microsoft.com/en-us/dynamics365/unified-operations/dev-itpro/deployment/plan-onprem-deployment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42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http://www.atomicax.com/blog-entry/powershell-install-adfs-d365-ffo-prem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67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79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https://docs.microsoft.com/en-us/dynamics365/unified-operations/dev-itpro/deployment/setup-deploy-on-premises-pu12#configurecert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03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https://docs.microsoft.com/en-us/dynamics365/unified-operations/dev-itpro/deployment/setup-deploy-on-premises-pu12#setupvms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23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https://docs.microsoft.com/en-us/dynamics365/unified-operations/dev-itpro/deployment/setup-deploy-on-premises-pu12#setupsfcluster</a:t>
            </a:r>
          </a:p>
          <a:p>
            <a:endParaRPr lang="en-US" dirty="0"/>
          </a:p>
          <a:p>
            <a:r>
              <a:rPr lang="en-US" dirty="0"/>
              <a:t>Replace share for machine1</a:t>
            </a:r>
          </a:p>
          <a:p>
            <a:r>
              <a:rPr lang="en-US" dirty="0"/>
              <a:t>Change default install directory for cluster</a:t>
            </a:r>
          </a:p>
          <a:p>
            <a:r>
              <a:rPr lang="en-US" dirty="0"/>
              <a:t>Version 7.3 deployment issues, KB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78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https://docs.microsoft.com/en-us/dynamics365/unified-operations/dev-itpro/deployment/setup-deploy-on-premises-pu12#configurelcs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10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26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https://docs.microsoft.com/en-us/dynamics365/unified-operations/dev-itpro/deployment/setup-deploy-on-premises-pu12#encryptcred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02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https://docs.microsoft.com/en-us/dynamics365/unified-operations/dev-itpro/deployment/setup-deploy-on-premises-pu12#setupssis</a:t>
            </a:r>
          </a:p>
          <a:p>
            <a:endParaRPr lang="en-US" dirty="0"/>
          </a:p>
          <a:p>
            <a:r>
              <a:rPr lang="en-US" dirty="0"/>
              <a:t>https://www.youtube.com/watch?v=Db4fJ8qTztU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89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https://www.youtube.com/watch?v=DvW9rbGBHPE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23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known issues before you start, while working and after you are done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https://docs.microsoft.com/en-us/dynamics365/unified-operations/dev-itpro/deployment/setup-deploy-on-premises-pu12#known-issues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98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https://docs.microsoft.com/en-us/dynamics365/unified-operations/dev-itpro/deployment/setup-deploy-on-premises-pu12#configured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33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94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ADFS manager, find D365FO LBD, add entries in workflow native app, native app and </a:t>
            </a:r>
            <a:r>
              <a:rPr lang="en-US" dirty="0" err="1"/>
              <a:t>and</a:t>
            </a:r>
            <a:r>
              <a:rPr lang="en-US" dirty="0"/>
              <a:t> financial reporting native app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58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https://docs.microsoft.com/en-us/dynamics365/unified-operations/dev-itpro/deployment/setup-deploy-on-premises-pu12#configureconnector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14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https://docs.microsoft.com/en-us/dynamics365/unified-operations/dev-itpro/deployment/setup-deploy-on-premises-pu12#deploy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66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22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7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– making your deployment package for the cluster</a:t>
            </a:r>
          </a:p>
          <a:p>
            <a:r>
              <a:rPr lang="en-US" dirty="0"/>
              <a:t>Preparing – getting everything ready to download</a:t>
            </a:r>
          </a:p>
          <a:p>
            <a:r>
              <a:rPr lang="en-US" dirty="0"/>
              <a:t>Downloading – staging into your environment through the agent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03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fabric cluster explorer</a:t>
            </a:r>
          </a:p>
          <a:p>
            <a:r>
              <a:rPr lang="en-US" dirty="0"/>
              <a:t>Nodes – </a:t>
            </a:r>
            <a:r>
              <a:rPr lang="en-US" dirty="0" err="1"/>
              <a:t>vms</a:t>
            </a:r>
            <a:endParaRPr lang="en-US" dirty="0"/>
          </a:p>
          <a:p>
            <a:r>
              <a:rPr lang="en-US" dirty="0"/>
              <a:t>Apps – 8 by default in complete install</a:t>
            </a:r>
          </a:p>
          <a:p>
            <a:r>
              <a:rPr lang="en-US"/>
              <a:t>Services </a:t>
            </a:r>
            <a:r>
              <a:rPr lang="en-US" dirty="0"/>
              <a:t>– 14 by default tin complete install, same with partitions</a:t>
            </a:r>
          </a:p>
          <a:p>
            <a:r>
              <a:rPr lang="en-US" dirty="0"/>
              <a:t>Replicas – depends on number of nodes and apps. 23 in a 7 node cluster, 16 in 4 node cluster, 21 in 5 node cluster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77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7.3, PU12, 8.1 available soon, if not already. No 8.0 version for LBD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1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644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50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81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755C18-E55A-414E-AC9F-199608F14225}" type="datetime8">
              <a:rPr lang="en-US" smtClean="0">
                <a:solidFill>
                  <a:prstClr val="black"/>
                </a:solidFill>
              </a:rPr>
              <a:t>10/18/2018 12:49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5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supported on your hardware</a:t>
            </a:r>
          </a:p>
          <a:p>
            <a:r>
              <a:rPr lang="en-US" dirty="0"/>
              <a:t>Same data center meaning 1 room – no uplinks to other hardware sets</a:t>
            </a:r>
          </a:p>
          <a:p>
            <a:r>
              <a:rPr lang="en-US" dirty="0"/>
              <a:t>LCS pushes out ~1 gig deployment packages; can be staged with local agent 2.1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https://docs.microsoft.com/en-us/dynamics365/unified-operations/dev-itpro/deployment/setup-deploy-on-premises-pu12#infrastructure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7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48 gigs of ram, 16 cpu, minimum for 1 cluster, typically going to need 3 clusters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https://docs.microsoft.com/en-us/dynamics365/unified-operations/dev-itpro/deployment/setup-deploy-on-premises-pu12#hardware-layout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5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10/18/2018 12:49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9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8" y="2582862"/>
            <a:ext cx="5486310" cy="1982081"/>
          </a:xfrm>
        </p:spPr>
        <p:txBody>
          <a:bodyPr wrap="square">
            <a:spAutoFit/>
          </a:bodyPr>
          <a:lstStyle>
            <a:lvl1pPr marL="457200" indent="-457200">
              <a:spcBef>
                <a:spcPts val="122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640871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874066" indent="-342900"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985334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66708" indent="-2857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728" y="2582862"/>
            <a:ext cx="4571820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2931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26098" y="2582862"/>
            <a:ext cx="5038105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>
            <a:extLst>
              <a:ext uri="{FF2B5EF4-FFF2-40B4-BE49-F238E27FC236}">
                <a16:creationId xmlns:a16="http://schemas.microsoft.com/office/drawing/2014/main" id="{13EA8E9C-D419-4715-8895-4B575D5DA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9921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8" y="16684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411662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9932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6949424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E096CF3-F9E2-4B9B-A9C7-69EE71DAB5D8}"/>
              </a:ext>
            </a:extLst>
          </p:cNvPr>
          <p:cNvSpPr txBox="1">
            <a:spLocks/>
          </p:cNvSpPr>
          <p:nvPr/>
        </p:nvSpPr>
        <p:spPr bwMode="ltGray">
          <a:xfrm>
            <a:off x="6739153" y="0"/>
            <a:ext cx="5697323" cy="6992587"/>
          </a:xfrm>
          <a:custGeom>
            <a:avLst/>
            <a:gdLst>
              <a:gd name="connsiteX0" fmla="*/ 1552899 w 5697323"/>
              <a:gd name="connsiteY0" fmla="*/ 0 h 6992587"/>
              <a:gd name="connsiteX1" fmla="*/ 5697323 w 5697323"/>
              <a:gd name="connsiteY1" fmla="*/ 0 h 6992587"/>
              <a:gd name="connsiteX2" fmla="*/ 5697323 w 5697323"/>
              <a:gd name="connsiteY2" fmla="*/ 6992587 h 6992587"/>
              <a:gd name="connsiteX3" fmla="*/ 0 w 5697323"/>
              <a:gd name="connsiteY3" fmla="*/ 6992587 h 6992587"/>
              <a:gd name="connsiteX4" fmla="*/ 1552899 w 5697323"/>
              <a:gd name="connsiteY4" fmla="*/ 0 h 69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7323" h="6992587">
                <a:moveTo>
                  <a:pt x="1552899" y="0"/>
                </a:moveTo>
                <a:lnTo>
                  <a:pt x="5697323" y="0"/>
                </a:lnTo>
                <a:lnTo>
                  <a:pt x="5697323" y="6992587"/>
                </a:lnTo>
                <a:lnTo>
                  <a:pt x="0" y="6992587"/>
                </a:lnTo>
                <a:lnTo>
                  <a:pt x="15528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146304" tIns="548640" rIns="146304" bIns="9144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kern="1200" cap="none" spc="0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775" y="754062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grpSp>
        <p:nvGrpSpPr>
          <p:cNvPr id="62" name="Group 4"/>
          <p:cNvGrpSpPr>
            <a:grpSpLocks noChangeAspect="1"/>
          </p:cNvGrpSpPr>
          <p:nvPr userDrawn="1"/>
        </p:nvGrpSpPr>
        <p:grpSpPr bwMode="auto">
          <a:xfrm>
            <a:off x="10430371" y="6356152"/>
            <a:ext cx="1536419" cy="351585"/>
            <a:chOff x="1850" y="1730"/>
            <a:chExt cx="4134" cy="946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50" y="1730"/>
              <a:ext cx="4134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"/>
            <p:cNvSpPr>
              <a:spLocks/>
            </p:cNvSpPr>
            <p:nvPr userDrawn="1"/>
          </p:nvSpPr>
          <p:spPr bwMode="auto">
            <a:xfrm>
              <a:off x="2721" y="1747"/>
              <a:ext cx="633" cy="748"/>
            </a:xfrm>
            <a:custGeom>
              <a:avLst/>
              <a:gdLst>
                <a:gd name="T0" fmla="*/ 0 w 332"/>
                <a:gd name="T1" fmla="*/ 291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1 h 389"/>
                <a:gd name="T22" fmla="*/ 238 w 332"/>
                <a:gd name="T23" fmla="*/ 83 h 389"/>
                <a:gd name="T24" fmla="*/ 135 w 332"/>
                <a:gd name="T25" fmla="*/ 90 h 389"/>
                <a:gd name="T26" fmla="*/ 211 w 332"/>
                <a:gd name="T27" fmla="*/ 162 h 389"/>
                <a:gd name="T28" fmla="*/ 298 w 332"/>
                <a:gd name="T29" fmla="*/ 274 h 389"/>
                <a:gd name="T30" fmla="*/ 145 w 332"/>
                <a:gd name="T31" fmla="*/ 389 h 389"/>
                <a:gd name="T32" fmla="*/ 0 w 332"/>
                <a:gd name="T33" fmla="*/ 29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1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8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79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1"/>
                  </a:cubicBezTo>
                  <a:cubicBezTo>
                    <a:pt x="234" y="95"/>
                    <a:pt x="235" y="88"/>
                    <a:pt x="238" y="83"/>
                  </a:cubicBezTo>
                  <a:cubicBezTo>
                    <a:pt x="263" y="34"/>
                    <a:pt x="143" y="0"/>
                    <a:pt x="135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2"/>
                    <a:pt x="298" y="274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"/>
            <p:cNvSpPr>
              <a:spLocks/>
            </p:cNvSpPr>
            <p:nvPr userDrawn="1"/>
          </p:nvSpPr>
          <p:spPr bwMode="auto">
            <a:xfrm>
              <a:off x="3302" y="1982"/>
              <a:ext cx="542" cy="507"/>
            </a:xfrm>
            <a:custGeom>
              <a:avLst/>
              <a:gdLst>
                <a:gd name="T0" fmla="*/ 42 w 284"/>
                <a:gd name="T1" fmla="*/ 0 h 264"/>
                <a:gd name="T2" fmla="*/ 130 w 284"/>
                <a:gd name="T3" fmla="*/ 0 h 264"/>
                <a:gd name="T4" fmla="*/ 94 w 284"/>
                <a:gd name="T5" fmla="*/ 151 h 264"/>
                <a:gd name="T6" fmla="*/ 91 w 284"/>
                <a:gd name="T7" fmla="*/ 172 h 264"/>
                <a:gd name="T8" fmla="*/ 114 w 284"/>
                <a:gd name="T9" fmla="*/ 196 h 264"/>
                <a:gd name="T10" fmla="*/ 157 w 284"/>
                <a:gd name="T11" fmla="*/ 146 h 264"/>
                <a:gd name="T12" fmla="*/ 193 w 284"/>
                <a:gd name="T13" fmla="*/ 0 h 264"/>
                <a:gd name="T14" fmla="*/ 284 w 284"/>
                <a:gd name="T15" fmla="*/ 0 h 264"/>
                <a:gd name="T16" fmla="*/ 242 w 284"/>
                <a:gd name="T17" fmla="*/ 178 h 264"/>
                <a:gd name="T18" fmla="*/ 220 w 284"/>
                <a:gd name="T19" fmla="*/ 264 h 264"/>
                <a:gd name="T20" fmla="*/ 149 w 284"/>
                <a:gd name="T21" fmla="*/ 207 h 264"/>
                <a:gd name="T22" fmla="*/ 64 w 284"/>
                <a:gd name="T23" fmla="*/ 264 h 264"/>
                <a:gd name="T24" fmla="*/ 0 w 284"/>
                <a:gd name="T25" fmla="*/ 198 h 264"/>
                <a:gd name="T26" fmla="*/ 6 w 284"/>
                <a:gd name="T27" fmla="*/ 155 h 264"/>
                <a:gd name="T28" fmla="*/ 26 w 284"/>
                <a:gd name="T29" fmla="*/ 6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4">
                  <a:moveTo>
                    <a:pt x="42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92" y="158"/>
                    <a:pt x="91" y="164"/>
                    <a:pt x="91" y="172"/>
                  </a:cubicBezTo>
                  <a:cubicBezTo>
                    <a:pt x="91" y="186"/>
                    <a:pt x="98" y="196"/>
                    <a:pt x="114" y="196"/>
                  </a:cubicBezTo>
                  <a:cubicBezTo>
                    <a:pt x="136" y="196"/>
                    <a:pt x="149" y="179"/>
                    <a:pt x="157" y="146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8"/>
                    <a:pt x="242" y="178"/>
                    <a:pt x="242" y="178"/>
                  </a:cubicBezTo>
                  <a:cubicBezTo>
                    <a:pt x="239" y="189"/>
                    <a:pt x="220" y="264"/>
                    <a:pt x="220" y="264"/>
                  </a:cubicBezTo>
                  <a:cubicBezTo>
                    <a:pt x="182" y="264"/>
                    <a:pt x="155" y="246"/>
                    <a:pt x="149" y="207"/>
                  </a:cubicBezTo>
                  <a:cubicBezTo>
                    <a:pt x="133" y="235"/>
                    <a:pt x="102" y="264"/>
                    <a:pt x="64" y="264"/>
                  </a:cubicBezTo>
                  <a:cubicBezTo>
                    <a:pt x="26" y="264"/>
                    <a:pt x="0" y="239"/>
                    <a:pt x="0" y="198"/>
                  </a:cubicBezTo>
                  <a:cubicBezTo>
                    <a:pt x="0" y="186"/>
                    <a:pt x="1" y="173"/>
                    <a:pt x="6" y="155"/>
                  </a:cubicBezTo>
                  <a:cubicBezTo>
                    <a:pt x="26" y="68"/>
                    <a:pt x="26" y="68"/>
                    <a:pt x="2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"/>
            <p:cNvSpPr>
              <a:spLocks/>
            </p:cNvSpPr>
            <p:nvPr userDrawn="1"/>
          </p:nvSpPr>
          <p:spPr bwMode="auto">
            <a:xfrm>
              <a:off x="3754" y="1978"/>
              <a:ext cx="827" cy="515"/>
            </a:xfrm>
            <a:custGeom>
              <a:avLst/>
              <a:gdLst>
                <a:gd name="T0" fmla="*/ 316 w 434"/>
                <a:gd name="T1" fmla="*/ 206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4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2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59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19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6"/>
                  </a:moveTo>
                  <a:cubicBezTo>
                    <a:pt x="316" y="196"/>
                    <a:pt x="318" y="185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8" y="107"/>
                    <a:pt x="340" y="100"/>
                    <a:pt x="340" y="94"/>
                  </a:cubicBezTo>
                  <a:cubicBezTo>
                    <a:pt x="340" y="76"/>
                    <a:pt x="329" y="68"/>
                    <a:pt x="316" y="68"/>
                  </a:cubicBezTo>
                  <a:cubicBezTo>
                    <a:pt x="299" y="68"/>
                    <a:pt x="286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59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3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19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8"/>
            <p:cNvSpPr>
              <a:spLocks noEditPoints="1"/>
            </p:cNvSpPr>
            <p:nvPr userDrawn="1"/>
          </p:nvSpPr>
          <p:spPr bwMode="auto">
            <a:xfrm>
              <a:off x="5351" y="1732"/>
              <a:ext cx="294" cy="779"/>
            </a:xfrm>
            <a:custGeom>
              <a:avLst/>
              <a:gdLst>
                <a:gd name="T0" fmla="*/ 0 w 154"/>
                <a:gd name="T1" fmla="*/ 343 h 405"/>
                <a:gd name="T2" fmla="*/ 5 w 154"/>
                <a:gd name="T3" fmla="*/ 306 h 405"/>
                <a:gd name="T4" fmla="*/ 27 w 154"/>
                <a:gd name="T5" fmla="*/ 209 h 405"/>
                <a:gd name="T6" fmla="*/ 44 w 154"/>
                <a:gd name="T7" fmla="*/ 142 h 405"/>
                <a:gd name="T8" fmla="*/ 136 w 154"/>
                <a:gd name="T9" fmla="*/ 142 h 405"/>
                <a:gd name="T10" fmla="*/ 94 w 154"/>
                <a:gd name="T11" fmla="*/ 319 h 405"/>
                <a:gd name="T12" fmla="*/ 73 w 154"/>
                <a:gd name="T13" fmla="*/ 405 h 405"/>
                <a:gd name="T14" fmla="*/ 0 w 154"/>
                <a:gd name="T15" fmla="*/ 343 h 405"/>
                <a:gd name="T16" fmla="*/ 41 w 154"/>
                <a:gd name="T17" fmla="*/ 55 h 405"/>
                <a:gd name="T18" fmla="*/ 98 w 154"/>
                <a:gd name="T19" fmla="*/ 0 h 405"/>
                <a:gd name="T20" fmla="*/ 154 w 154"/>
                <a:gd name="T21" fmla="*/ 55 h 405"/>
                <a:gd name="T22" fmla="*/ 98 w 154"/>
                <a:gd name="T23" fmla="*/ 110 h 405"/>
                <a:gd name="T24" fmla="*/ 41 w 154"/>
                <a:gd name="T25" fmla="*/ 5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405">
                  <a:moveTo>
                    <a:pt x="0" y="343"/>
                  </a:moveTo>
                  <a:cubicBezTo>
                    <a:pt x="0" y="333"/>
                    <a:pt x="1" y="323"/>
                    <a:pt x="5" y="306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94" y="319"/>
                    <a:pt x="94" y="319"/>
                    <a:pt x="94" y="319"/>
                  </a:cubicBezTo>
                  <a:cubicBezTo>
                    <a:pt x="91" y="330"/>
                    <a:pt x="73" y="405"/>
                    <a:pt x="73" y="405"/>
                  </a:cubicBezTo>
                  <a:cubicBezTo>
                    <a:pt x="25" y="405"/>
                    <a:pt x="0" y="382"/>
                    <a:pt x="0" y="343"/>
                  </a:cubicBezTo>
                  <a:moveTo>
                    <a:pt x="41" y="55"/>
                  </a:moveTo>
                  <a:cubicBezTo>
                    <a:pt x="41" y="24"/>
                    <a:pt x="66" y="0"/>
                    <a:pt x="98" y="0"/>
                  </a:cubicBezTo>
                  <a:cubicBezTo>
                    <a:pt x="130" y="0"/>
                    <a:pt x="154" y="24"/>
                    <a:pt x="154" y="55"/>
                  </a:cubicBezTo>
                  <a:cubicBezTo>
                    <a:pt x="154" y="86"/>
                    <a:pt x="130" y="110"/>
                    <a:pt x="98" y="110"/>
                  </a:cubicBezTo>
                  <a:cubicBezTo>
                    <a:pt x="66" y="110"/>
                    <a:pt x="41" y="86"/>
                    <a:pt x="41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9"/>
            <p:cNvSpPr>
              <a:spLocks/>
            </p:cNvSpPr>
            <p:nvPr userDrawn="1"/>
          </p:nvSpPr>
          <p:spPr bwMode="auto">
            <a:xfrm>
              <a:off x="5572" y="1855"/>
              <a:ext cx="414" cy="663"/>
            </a:xfrm>
            <a:custGeom>
              <a:avLst/>
              <a:gdLst>
                <a:gd name="T0" fmla="*/ 87 w 217"/>
                <a:gd name="T1" fmla="*/ 345 h 345"/>
                <a:gd name="T2" fmla="*/ 14 w 217"/>
                <a:gd name="T3" fmla="*/ 281 h 345"/>
                <a:gd name="T4" fmla="*/ 20 w 217"/>
                <a:gd name="T5" fmla="*/ 240 h 345"/>
                <a:gd name="T6" fmla="*/ 42 w 217"/>
                <a:gd name="T7" fmla="*/ 149 h 345"/>
                <a:gd name="T8" fmla="*/ 0 w 217"/>
                <a:gd name="T9" fmla="*/ 149 h 345"/>
                <a:gd name="T10" fmla="*/ 16 w 217"/>
                <a:gd name="T11" fmla="*/ 78 h 345"/>
                <a:gd name="T12" fmla="*/ 58 w 217"/>
                <a:gd name="T13" fmla="*/ 77 h 345"/>
                <a:gd name="T14" fmla="*/ 70 w 217"/>
                <a:gd name="T15" fmla="*/ 33 h 345"/>
                <a:gd name="T16" fmla="*/ 166 w 217"/>
                <a:gd name="T17" fmla="*/ 0 h 345"/>
                <a:gd name="T18" fmla="*/ 147 w 217"/>
                <a:gd name="T19" fmla="*/ 81 h 345"/>
                <a:gd name="T20" fmla="*/ 217 w 217"/>
                <a:gd name="T21" fmla="*/ 81 h 345"/>
                <a:gd name="T22" fmla="*/ 201 w 217"/>
                <a:gd name="T23" fmla="*/ 149 h 345"/>
                <a:gd name="T24" fmla="*/ 130 w 217"/>
                <a:gd name="T25" fmla="*/ 149 h 345"/>
                <a:gd name="T26" fmla="*/ 111 w 217"/>
                <a:gd name="T27" fmla="*/ 229 h 345"/>
                <a:gd name="T28" fmla="*/ 87 w 217"/>
                <a:gd name="T2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345">
                  <a:moveTo>
                    <a:pt x="87" y="345"/>
                  </a:moveTo>
                  <a:cubicBezTo>
                    <a:pt x="45" y="345"/>
                    <a:pt x="14" y="325"/>
                    <a:pt x="14" y="281"/>
                  </a:cubicBezTo>
                  <a:cubicBezTo>
                    <a:pt x="14" y="271"/>
                    <a:pt x="16" y="259"/>
                    <a:pt x="20" y="240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11" y="229"/>
                    <a:pt x="111" y="229"/>
                    <a:pt x="111" y="229"/>
                  </a:cubicBezTo>
                  <a:cubicBezTo>
                    <a:pt x="107" y="244"/>
                    <a:pt x="87" y="345"/>
                    <a:pt x="87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0"/>
            <p:cNvSpPr>
              <a:spLocks/>
            </p:cNvSpPr>
            <p:nvPr userDrawn="1"/>
          </p:nvSpPr>
          <p:spPr bwMode="auto">
            <a:xfrm>
              <a:off x="4528" y="1986"/>
              <a:ext cx="827" cy="515"/>
            </a:xfrm>
            <a:custGeom>
              <a:avLst/>
              <a:gdLst>
                <a:gd name="T0" fmla="*/ 316 w 434"/>
                <a:gd name="T1" fmla="*/ 206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19 h 268"/>
                <a:gd name="T46" fmla="*/ 410 w 434"/>
                <a:gd name="T47" fmla="*/ 185 h 268"/>
                <a:gd name="T48" fmla="*/ 386 w 434"/>
                <a:gd name="T49" fmla="*/ 268 h 268"/>
                <a:gd name="T50" fmla="*/ 316 w 434"/>
                <a:gd name="T51" fmla="*/ 20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6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6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19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6" y="268"/>
                    <a:pt x="386" y="268"/>
                  </a:cubicBezTo>
                  <a:cubicBezTo>
                    <a:pt x="338" y="268"/>
                    <a:pt x="316" y="244"/>
                    <a:pt x="316" y="2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1"/>
            <p:cNvSpPr>
              <a:spLocks/>
            </p:cNvSpPr>
            <p:nvPr userDrawn="1"/>
          </p:nvSpPr>
          <p:spPr bwMode="auto">
            <a:xfrm>
              <a:off x="3394" y="1761"/>
              <a:ext cx="181" cy="177"/>
            </a:xfrm>
            <a:custGeom>
              <a:avLst/>
              <a:gdLst>
                <a:gd name="T0" fmla="*/ 36 w 181"/>
                <a:gd name="T1" fmla="*/ 25 h 177"/>
                <a:gd name="T2" fmla="*/ 36 w 181"/>
                <a:gd name="T3" fmla="*/ 163 h 177"/>
                <a:gd name="T4" fmla="*/ 61 w 181"/>
                <a:gd name="T5" fmla="*/ 163 h 177"/>
                <a:gd name="T6" fmla="*/ 61 w 181"/>
                <a:gd name="T7" fmla="*/ 177 h 177"/>
                <a:gd name="T8" fmla="*/ 0 w 181"/>
                <a:gd name="T9" fmla="*/ 177 h 177"/>
                <a:gd name="T10" fmla="*/ 0 w 181"/>
                <a:gd name="T11" fmla="*/ 163 h 177"/>
                <a:gd name="T12" fmla="*/ 23 w 181"/>
                <a:gd name="T13" fmla="*/ 163 h 177"/>
                <a:gd name="T14" fmla="*/ 23 w 181"/>
                <a:gd name="T15" fmla="*/ 13 h 177"/>
                <a:gd name="T16" fmla="*/ 0 w 181"/>
                <a:gd name="T17" fmla="*/ 13 h 177"/>
                <a:gd name="T18" fmla="*/ 0 w 181"/>
                <a:gd name="T19" fmla="*/ 0 h 177"/>
                <a:gd name="T20" fmla="*/ 36 w 181"/>
                <a:gd name="T21" fmla="*/ 0 h 177"/>
                <a:gd name="T22" fmla="*/ 145 w 181"/>
                <a:gd name="T23" fmla="*/ 144 h 177"/>
                <a:gd name="T24" fmla="*/ 145 w 181"/>
                <a:gd name="T25" fmla="*/ 13 h 177"/>
                <a:gd name="T26" fmla="*/ 120 w 181"/>
                <a:gd name="T27" fmla="*/ 13 h 177"/>
                <a:gd name="T28" fmla="*/ 120 w 181"/>
                <a:gd name="T29" fmla="*/ 0 h 177"/>
                <a:gd name="T30" fmla="*/ 181 w 181"/>
                <a:gd name="T31" fmla="*/ 0 h 177"/>
                <a:gd name="T32" fmla="*/ 181 w 181"/>
                <a:gd name="T33" fmla="*/ 13 h 177"/>
                <a:gd name="T34" fmla="*/ 158 w 181"/>
                <a:gd name="T35" fmla="*/ 13 h 177"/>
                <a:gd name="T36" fmla="*/ 158 w 181"/>
                <a:gd name="T37" fmla="*/ 177 h 177"/>
                <a:gd name="T38" fmla="*/ 150 w 181"/>
                <a:gd name="T39" fmla="*/ 177 h 177"/>
                <a:gd name="T40" fmla="*/ 36 w 181"/>
                <a:gd name="T41" fmla="*/ 2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177">
                  <a:moveTo>
                    <a:pt x="36" y="25"/>
                  </a:moveTo>
                  <a:lnTo>
                    <a:pt x="36" y="163"/>
                  </a:lnTo>
                  <a:lnTo>
                    <a:pt x="61" y="163"/>
                  </a:lnTo>
                  <a:lnTo>
                    <a:pt x="61" y="177"/>
                  </a:lnTo>
                  <a:lnTo>
                    <a:pt x="0" y="177"/>
                  </a:lnTo>
                  <a:lnTo>
                    <a:pt x="0" y="163"/>
                  </a:lnTo>
                  <a:lnTo>
                    <a:pt x="23" y="163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145" y="144"/>
                  </a:lnTo>
                  <a:lnTo>
                    <a:pt x="145" y="13"/>
                  </a:lnTo>
                  <a:lnTo>
                    <a:pt x="120" y="13"/>
                  </a:lnTo>
                  <a:lnTo>
                    <a:pt x="120" y="0"/>
                  </a:lnTo>
                  <a:lnTo>
                    <a:pt x="181" y="0"/>
                  </a:lnTo>
                  <a:lnTo>
                    <a:pt x="181" y="13"/>
                  </a:lnTo>
                  <a:lnTo>
                    <a:pt x="158" y="13"/>
                  </a:lnTo>
                  <a:lnTo>
                    <a:pt x="158" y="177"/>
                  </a:lnTo>
                  <a:lnTo>
                    <a:pt x="150" y="177"/>
                  </a:lnTo>
                  <a:lnTo>
                    <a:pt x="36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2"/>
            <p:cNvSpPr>
              <a:spLocks/>
            </p:cNvSpPr>
            <p:nvPr userDrawn="1"/>
          </p:nvSpPr>
          <p:spPr bwMode="auto">
            <a:xfrm>
              <a:off x="3394" y="1761"/>
              <a:ext cx="181" cy="177"/>
            </a:xfrm>
            <a:custGeom>
              <a:avLst/>
              <a:gdLst>
                <a:gd name="T0" fmla="*/ 36 w 181"/>
                <a:gd name="T1" fmla="*/ 25 h 177"/>
                <a:gd name="T2" fmla="*/ 36 w 181"/>
                <a:gd name="T3" fmla="*/ 163 h 177"/>
                <a:gd name="T4" fmla="*/ 61 w 181"/>
                <a:gd name="T5" fmla="*/ 163 h 177"/>
                <a:gd name="T6" fmla="*/ 61 w 181"/>
                <a:gd name="T7" fmla="*/ 177 h 177"/>
                <a:gd name="T8" fmla="*/ 0 w 181"/>
                <a:gd name="T9" fmla="*/ 177 h 177"/>
                <a:gd name="T10" fmla="*/ 0 w 181"/>
                <a:gd name="T11" fmla="*/ 163 h 177"/>
                <a:gd name="T12" fmla="*/ 23 w 181"/>
                <a:gd name="T13" fmla="*/ 163 h 177"/>
                <a:gd name="T14" fmla="*/ 23 w 181"/>
                <a:gd name="T15" fmla="*/ 13 h 177"/>
                <a:gd name="T16" fmla="*/ 0 w 181"/>
                <a:gd name="T17" fmla="*/ 13 h 177"/>
                <a:gd name="T18" fmla="*/ 0 w 181"/>
                <a:gd name="T19" fmla="*/ 0 h 177"/>
                <a:gd name="T20" fmla="*/ 36 w 181"/>
                <a:gd name="T21" fmla="*/ 0 h 177"/>
                <a:gd name="T22" fmla="*/ 145 w 181"/>
                <a:gd name="T23" fmla="*/ 144 h 177"/>
                <a:gd name="T24" fmla="*/ 145 w 181"/>
                <a:gd name="T25" fmla="*/ 13 h 177"/>
                <a:gd name="T26" fmla="*/ 120 w 181"/>
                <a:gd name="T27" fmla="*/ 13 h 177"/>
                <a:gd name="T28" fmla="*/ 120 w 181"/>
                <a:gd name="T29" fmla="*/ 0 h 177"/>
                <a:gd name="T30" fmla="*/ 181 w 181"/>
                <a:gd name="T31" fmla="*/ 0 h 177"/>
                <a:gd name="T32" fmla="*/ 181 w 181"/>
                <a:gd name="T33" fmla="*/ 13 h 177"/>
                <a:gd name="T34" fmla="*/ 158 w 181"/>
                <a:gd name="T35" fmla="*/ 13 h 177"/>
                <a:gd name="T36" fmla="*/ 158 w 181"/>
                <a:gd name="T37" fmla="*/ 177 h 177"/>
                <a:gd name="T38" fmla="*/ 150 w 181"/>
                <a:gd name="T39" fmla="*/ 177 h 177"/>
                <a:gd name="T40" fmla="*/ 36 w 181"/>
                <a:gd name="T41" fmla="*/ 2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177">
                  <a:moveTo>
                    <a:pt x="36" y="25"/>
                  </a:moveTo>
                  <a:lnTo>
                    <a:pt x="36" y="163"/>
                  </a:lnTo>
                  <a:lnTo>
                    <a:pt x="61" y="163"/>
                  </a:lnTo>
                  <a:lnTo>
                    <a:pt x="61" y="177"/>
                  </a:lnTo>
                  <a:lnTo>
                    <a:pt x="0" y="177"/>
                  </a:lnTo>
                  <a:lnTo>
                    <a:pt x="0" y="163"/>
                  </a:lnTo>
                  <a:lnTo>
                    <a:pt x="23" y="163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145" y="144"/>
                  </a:lnTo>
                  <a:lnTo>
                    <a:pt x="145" y="13"/>
                  </a:lnTo>
                  <a:lnTo>
                    <a:pt x="120" y="13"/>
                  </a:lnTo>
                  <a:lnTo>
                    <a:pt x="120" y="0"/>
                  </a:lnTo>
                  <a:lnTo>
                    <a:pt x="181" y="0"/>
                  </a:lnTo>
                  <a:lnTo>
                    <a:pt x="181" y="13"/>
                  </a:lnTo>
                  <a:lnTo>
                    <a:pt x="158" y="13"/>
                  </a:lnTo>
                  <a:lnTo>
                    <a:pt x="158" y="177"/>
                  </a:lnTo>
                  <a:lnTo>
                    <a:pt x="150" y="177"/>
                  </a:lnTo>
                  <a:lnTo>
                    <a:pt x="36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3"/>
            <p:cNvSpPr>
              <a:spLocks noEditPoints="1"/>
            </p:cNvSpPr>
            <p:nvPr userDrawn="1"/>
          </p:nvSpPr>
          <p:spPr bwMode="auto">
            <a:xfrm>
              <a:off x="3590" y="1822"/>
              <a:ext cx="109" cy="117"/>
            </a:xfrm>
            <a:custGeom>
              <a:avLst/>
              <a:gdLst>
                <a:gd name="T0" fmla="*/ 0 w 57"/>
                <a:gd name="T1" fmla="*/ 44 h 61"/>
                <a:gd name="T2" fmla="*/ 22 w 57"/>
                <a:gd name="T3" fmla="*/ 26 h 61"/>
                <a:gd name="T4" fmla="*/ 40 w 57"/>
                <a:gd name="T5" fmla="*/ 29 h 61"/>
                <a:gd name="T6" fmla="*/ 40 w 57"/>
                <a:gd name="T7" fmla="*/ 19 h 61"/>
                <a:gd name="T8" fmla="*/ 38 w 57"/>
                <a:gd name="T9" fmla="*/ 11 h 61"/>
                <a:gd name="T10" fmla="*/ 24 w 57"/>
                <a:gd name="T11" fmla="*/ 6 h 61"/>
                <a:gd name="T12" fmla="*/ 13 w 57"/>
                <a:gd name="T13" fmla="*/ 9 h 61"/>
                <a:gd name="T14" fmla="*/ 14 w 57"/>
                <a:gd name="T15" fmla="*/ 13 h 61"/>
                <a:gd name="T16" fmla="*/ 9 w 57"/>
                <a:gd name="T17" fmla="*/ 18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6 h 61"/>
                <a:gd name="T24" fmla="*/ 47 w 57"/>
                <a:gd name="T25" fmla="*/ 18 h 61"/>
                <a:gd name="T26" fmla="*/ 47 w 57"/>
                <a:gd name="T27" fmla="*/ 53 h 61"/>
                <a:gd name="T28" fmla="*/ 57 w 57"/>
                <a:gd name="T29" fmla="*/ 53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3 h 61"/>
                <a:gd name="T48" fmla="*/ 21 w 57"/>
                <a:gd name="T49" fmla="*/ 54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2" y="26"/>
                  </a:cubicBezTo>
                  <a:cubicBezTo>
                    <a:pt x="29" y="26"/>
                    <a:pt x="38" y="28"/>
                    <a:pt x="40" y="2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5" y="8"/>
                    <a:pt x="30" y="6"/>
                    <a:pt x="24" y="6"/>
                  </a:cubicBezTo>
                  <a:cubicBezTo>
                    <a:pt x="19" y="6"/>
                    <a:pt x="16" y="8"/>
                    <a:pt x="13" y="9"/>
                  </a:cubicBezTo>
                  <a:cubicBezTo>
                    <a:pt x="14" y="10"/>
                    <a:pt x="14" y="12"/>
                    <a:pt x="14" y="13"/>
                  </a:cubicBezTo>
                  <a:cubicBezTo>
                    <a:pt x="14" y="16"/>
                    <a:pt x="12" y="18"/>
                    <a:pt x="9" y="18"/>
                  </a:cubicBezTo>
                  <a:cubicBezTo>
                    <a:pt x="6" y="18"/>
                    <a:pt x="4" y="16"/>
                    <a:pt x="4" y="13"/>
                  </a:cubicBezTo>
                  <a:cubicBezTo>
                    <a:pt x="4" y="6"/>
                    <a:pt x="12" y="0"/>
                    <a:pt x="25" y="0"/>
                  </a:cubicBezTo>
                  <a:cubicBezTo>
                    <a:pt x="33" y="0"/>
                    <a:pt x="39" y="2"/>
                    <a:pt x="43" y="6"/>
                  </a:cubicBezTo>
                  <a:cubicBezTo>
                    <a:pt x="46" y="9"/>
                    <a:pt x="47" y="13"/>
                    <a:pt x="47" y="18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3"/>
                    <a:pt x="29" y="32"/>
                    <a:pt x="23" y="32"/>
                  </a:cubicBezTo>
                  <a:cubicBezTo>
                    <a:pt x="12" y="32"/>
                    <a:pt x="7" y="37"/>
                    <a:pt x="7" y="43"/>
                  </a:cubicBezTo>
                  <a:cubicBezTo>
                    <a:pt x="7" y="50"/>
                    <a:pt x="12" y="54"/>
                    <a:pt x="21" y="54"/>
                  </a:cubicBezTo>
                  <a:cubicBezTo>
                    <a:pt x="29" y="54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4"/>
            <p:cNvSpPr>
              <a:spLocks noEditPoints="1"/>
            </p:cNvSpPr>
            <p:nvPr userDrawn="1"/>
          </p:nvSpPr>
          <p:spPr bwMode="auto">
            <a:xfrm>
              <a:off x="3590" y="1822"/>
              <a:ext cx="109" cy="117"/>
            </a:xfrm>
            <a:custGeom>
              <a:avLst/>
              <a:gdLst>
                <a:gd name="T0" fmla="*/ 0 w 57"/>
                <a:gd name="T1" fmla="*/ 44 h 61"/>
                <a:gd name="T2" fmla="*/ 22 w 57"/>
                <a:gd name="T3" fmla="*/ 26 h 61"/>
                <a:gd name="T4" fmla="*/ 40 w 57"/>
                <a:gd name="T5" fmla="*/ 29 h 61"/>
                <a:gd name="T6" fmla="*/ 40 w 57"/>
                <a:gd name="T7" fmla="*/ 19 h 61"/>
                <a:gd name="T8" fmla="*/ 38 w 57"/>
                <a:gd name="T9" fmla="*/ 11 h 61"/>
                <a:gd name="T10" fmla="*/ 24 w 57"/>
                <a:gd name="T11" fmla="*/ 6 h 61"/>
                <a:gd name="T12" fmla="*/ 13 w 57"/>
                <a:gd name="T13" fmla="*/ 9 h 61"/>
                <a:gd name="T14" fmla="*/ 14 w 57"/>
                <a:gd name="T15" fmla="*/ 13 h 61"/>
                <a:gd name="T16" fmla="*/ 9 w 57"/>
                <a:gd name="T17" fmla="*/ 18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6 h 61"/>
                <a:gd name="T24" fmla="*/ 47 w 57"/>
                <a:gd name="T25" fmla="*/ 18 h 61"/>
                <a:gd name="T26" fmla="*/ 47 w 57"/>
                <a:gd name="T27" fmla="*/ 53 h 61"/>
                <a:gd name="T28" fmla="*/ 57 w 57"/>
                <a:gd name="T29" fmla="*/ 53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3 h 61"/>
                <a:gd name="T48" fmla="*/ 21 w 57"/>
                <a:gd name="T49" fmla="*/ 54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2" y="26"/>
                  </a:cubicBezTo>
                  <a:cubicBezTo>
                    <a:pt x="29" y="26"/>
                    <a:pt x="38" y="28"/>
                    <a:pt x="40" y="2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5" y="8"/>
                    <a:pt x="30" y="6"/>
                    <a:pt x="24" y="6"/>
                  </a:cubicBezTo>
                  <a:cubicBezTo>
                    <a:pt x="19" y="6"/>
                    <a:pt x="16" y="8"/>
                    <a:pt x="13" y="9"/>
                  </a:cubicBezTo>
                  <a:cubicBezTo>
                    <a:pt x="14" y="10"/>
                    <a:pt x="14" y="12"/>
                    <a:pt x="14" y="13"/>
                  </a:cubicBezTo>
                  <a:cubicBezTo>
                    <a:pt x="14" y="16"/>
                    <a:pt x="12" y="18"/>
                    <a:pt x="9" y="18"/>
                  </a:cubicBezTo>
                  <a:cubicBezTo>
                    <a:pt x="6" y="18"/>
                    <a:pt x="4" y="16"/>
                    <a:pt x="4" y="13"/>
                  </a:cubicBezTo>
                  <a:cubicBezTo>
                    <a:pt x="4" y="6"/>
                    <a:pt x="12" y="0"/>
                    <a:pt x="25" y="0"/>
                  </a:cubicBezTo>
                  <a:cubicBezTo>
                    <a:pt x="33" y="0"/>
                    <a:pt x="39" y="2"/>
                    <a:pt x="43" y="6"/>
                  </a:cubicBezTo>
                  <a:cubicBezTo>
                    <a:pt x="46" y="9"/>
                    <a:pt x="47" y="13"/>
                    <a:pt x="47" y="18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3"/>
                    <a:pt x="29" y="32"/>
                    <a:pt x="23" y="32"/>
                  </a:cubicBezTo>
                  <a:cubicBezTo>
                    <a:pt x="12" y="32"/>
                    <a:pt x="7" y="37"/>
                    <a:pt x="7" y="43"/>
                  </a:cubicBezTo>
                  <a:cubicBezTo>
                    <a:pt x="7" y="50"/>
                    <a:pt x="12" y="54"/>
                    <a:pt x="21" y="54"/>
                  </a:cubicBezTo>
                  <a:cubicBezTo>
                    <a:pt x="29" y="54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5"/>
            <p:cNvSpPr>
              <a:spLocks/>
            </p:cNvSpPr>
            <p:nvPr userDrawn="1"/>
          </p:nvSpPr>
          <p:spPr bwMode="auto">
            <a:xfrm>
              <a:off x="3716" y="1822"/>
              <a:ext cx="89" cy="117"/>
            </a:xfrm>
            <a:custGeom>
              <a:avLst/>
              <a:gdLst>
                <a:gd name="T0" fmla="*/ 39 w 47"/>
                <a:gd name="T1" fmla="*/ 18 h 61"/>
                <a:gd name="T2" fmla="*/ 34 w 47"/>
                <a:gd name="T3" fmla="*/ 12 h 61"/>
                <a:gd name="T4" fmla="*/ 35 w 47"/>
                <a:gd name="T5" fmla="*/ 8 h 61"/>
                <a:gd name="T6" fmla="*/ 24 w 47"/>
                <a:gd name="T7" fmla="*/ 6 h 61"/>
                <a:gd name="T8" fmla="*/ 9 w 47"/>
                <a:gd name="T9" fmla="*/ 16 h 61"/>
                <a:gd name="T10" fmla="*/ 25 w 47"/>
                <a:gd name="T11" fmla="*/ 26 h 61"/>
                <a:gd name="T12" fmla="*/ 47 w 47"/>
                <a:gd name="T13" fmla="*/ 44 h 61"/>
                <a:gd name="T14" fmla="*/ 24 w 47"/>
                <a:gd name="T15" fmla="*/ 61 h 61"/>
                <a:gd name="T16" fmla="*/ 4 w 47"/>
                <a:gd name="T17" fmla="*/ 54 h 61"/>
                <a:gd name="T18" fmla="*/ 0 w 47"/>
                <a:gd name="T19" fmla="*/ 47 h 61"/>
                <a:gd name="T20" fmla="*/ 6 w 47"/>
                <a:gd name="T21" fmla="*/ 41 h 61"/>
                <a:gd name="T22" fmla="*/ 11 w 47"/>
                <a:gd name="T23" fmla="*/ 47 h 61"/>
                <a:gd name="T24" fmla="*/ 10 w 47"/>
                <a:gd name="T25" fmla="*/ 51 h 61"/>
                <a:gd name="T26" fmla="*/ 24 w 47"/>
                <a:gd name="T27" fmla="*/ 55 h 61"/>
                <a:gd name="T28" fmla="*/ 40 w 47"/>
                <a:gd name="T29" fmla="*/ 44 h 61"/>
                <a:gd name="T30" fmla="*/ 25 w 47"/>
                <a:gd name="T31" fmla="*/ 33 h 61"/>
                <a:gd name="T32" fmla="*/ 2 w 47"/>
                <a:gd name="T33" fmla="*/ 16 h 61"/>
                <a:gd name="T34" fmla="*/ 24 w 47"/>
                <a:gd name="T35" fmla="*/ 0 h 61"/>
                <a:gd name="T36" fmla="*/ 42 w 47"/>
                <a:gd name="T37" fmla="*/ 5 h 61"/>
                <a:gd name="T38" fmla="*/ 45 w 47"/>
                <a:gd name="T39" fmla="*/ 12 h 61"/>
                <a:gd name="T40" fmla="*/ 39 w 47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61">
                  <a:moveTo>
                    <a:pt x="39" y="18"/>
                  </a:moveTo>
                  <a:cubicBezTo>
                    <a:pt x="36" y="18"/>
                    <a:pt x="34" y="15"/>
                    <a:pt x="34" y="12"/>
                  </a:cubicBezTo>
                  <a:cubicBezTo>
                    <a:pt x="34" y="11"/>
                    <a:pt x="34" y="10"/>
                    <a:pt x="35" y="8"/>
                  </a:cubicBezTo>
                  <a:cubicBezTo>
                    <a:pt x="33" y="7"/>
                    <a:pt x="29" y="6"/>
                    <a:pt x="24" y="6"/>
                  </a:cubicBezTo>
                  <a:cubicBezTo>
                    <a:pt x="15" y="6"/>
                    <a:pt x="9" y="11"/>
                    <a:pt x="9" y="16"/>
                  </a:cubicBezTo>
                  <a:cubicBezTo>
                    <a:pt x="9" y="22"/>
                    <a:pt x="15" y="23"/>
                    <a:pt x="25" y="26"/>
                  </a:cubicBezTo>
                  <a:cubicBezTo>
                    <a:pt x="36" y="29"/>
                    <a:pt x="47" y="32"/>
                    <a:pt x="47" y="44"/>
                  </a:cubicBezTo>
                  <a:cubicBezTo>
                    <a:pt x="47" y="54"/>
                    <a:pt x="37" y="61"/>
                    <a:pt x="24" y="61"/>
                  </a:cubicBezTo>
                  <a:cubicBezTo>
                    <a:pt x="16" y="61"/>
                    <a:pt x="8" y="58"/>
                    <a:pt x="4" y="54"/>
                  </a:cubicBezTo>
                  <a:cubicBezTo>
                    <a:pt x="2" y="52"/>
                    <a:pt x="0" y="50"/>
                    <a:pt x="0" y="47"/>
                  </a:cubicBezTo>
                  <a:cubicBezTo>
                    <a:pt x="0" y="44"/>
                    <a:pt x="3" y="41"/>
                    <a:pt x="6" y="41"/>
                  </a:cubicBezTo>
                  <a:cubicBezTo>
                    <a:pt x="9" y="41"/>
                    <a:pt x="11" y="44"/>
                    <a:pt x="11" y="47"/>
                  </a:cubicBezTo>
                  <a:cubicBezTo>
                    <a:pt x="11" y="48"/>
                    <a:pt x="11" y="49"/>
                    <a:pt x="10" y="51"/>
                  </a:cubicBezTo>
                  <a:cubicBezTo>
                    <a:pt x="11" y="52"/>
                    <a:pt x="17" y="55"/>
                    <a:pt x="24" y="55"/>
                  </a:cubicBezTo>
                  <a:cubicBezTo>
                    <a:pt x="33" y="55"/>
                    <a:pt x="40" y="51"/>
                    <a:pt x="40" y="44"/>
                  </a:cubicBezTo>
                  <a:cubicBezTo>
                    <a:pt x="40" y="38"/>
                    <a:pt x="33" y="35"/>
                    <a:pt x="25" y="33"/>
                  </a:cubicBezTo>
                  <a:cubicBezTo>
                    <a:pt x="12" y="30"/>
                    <a:pt x="2" y="27"/>
                    <a:pt x="2" y="16"/>
                  </a:cubicBezTo>
                  <a:cubicBezTo>
                    <a:pt x="2" y="7"/>
                    <a:pt x="11" y="0"/>
                    <a:pt x="24" y="0"/>
                  </a:cubicBezTo>
                  <a:cubicBezTo>
                    <a:pt x="32" y="0"/>
                    <a:pt x="38" y="2"/>
                    <a:pt x="42" y="5"/>
                  </a:cubicBezTo>
                  <a:cubicBezTo>
                    <a:pt x="44" y="7"/>
                    <a:pt x="45" y="10"/>
                    <a:pt x="45" y="12"/>
                  </a:cubicBezTo>
                  <a:cubicBezTo>
                    <a:pt x="45" y="15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"/>
            <p:cNvSpPr>
              <a:spLocks/>
            </p:cNvSpPr>
            <p:nvPr userDrawn="1"/>
          </p:nvSpPr>
          <p:spPr bwMode="auto">
            <a:xfrm>
              <a:off x="3716" y="1822"/>
              <a:ext cx="89" cy="117"/>
            </a:xfrm>
            <a:custGeom>
              <a:avLst/>
              <a:gdLst>
                <a:gd name="T0" fmla="*/ 39 w 47"/>
                <a:gd name="T1" fmla="*/ 18 h 61"/>
                <a:gd name="T2" fmla="*/ 34 w 47"/>
                <a:gd name="T3" fmla="*/ 12 h 61"/>
                <a:gd name="T4" fmla="*/ 35 w 47"/>
                <a:gd name="T5" fmla="*/ 8 h 61"/>
                <a:gd name="T6" fmla="*/ 24 w 47"/>
                <a:gd name="T7" fmla="*/ 6 h 61"/>
                <a:gd name="T8" fmla="*/ 9 w 47"/>
                <a:gd name="T9" fmla="*/ 16 h 61"/>
                <a:gd name="T10" fmla="*/ 25 w 47"/>
                <a:gd name="T11" fmla="*/ 26 h 61"/>
                <a:gd name="T12" fmla="*/ 47 w 47"/>
                <a:gd name="T13" fmla="*/ 44 h 61"/>
                <a:gd name="T14" fmla="*/ 24 w 47"/>
                <a:gd name="T15" fmla="*/ 61 h 61"/>
                <a:gd name="T16" fmla="*/ 4 w 47"/>
                <a:gd name="T17" fmla="*/ 54 h 61"/>
                <a:gd name="T18" fmla="*/ 0 w 47"/>
                <a:gd name="T19" fmla="*/ 47 h 61"/>
                <a:gd name="T20" fmla="*/ 6 w 47"/>
                <a:gd name="T21" fmla="*/ 41 h 61"/>
                <a:gd name="T22" fmla="*/ 11 w 47"/>
                <a:gd name="T23" fmla="*/ 47 h 61"/>
                <a:gd name="T24" fmla="*/ 10 w 47"/>
                <a:gd name="T25" fmla="*/ 51 h 61"/>
                <a:gd name="T26" fmla="*/ 24 w 47"/>
                <a:gd name="T27" fmla="*/ 55 h 61"/>
                <a:gd name="T28" fmla="*/ 40 w 47"/>
                <a:gd name="T29" fmla="*/ 44 h 61"/>
                <a:gd name="T30" fmla="*/ 25 w 47"/>
                <a:gd name="T31" fmla="*/ 33 h 61"/>
                <a:gd name="T32" fmla="*/ 2 w 47"/>
                <a:gd name="T33" fmla="*/ 16 h 61"/>
                <a:gd name="T34" fmla="*/ 24 w 47"/>
                <a:gd name="T35" fmla="*/ 0 h 61"/>
                <a:gd name="T36" fmla="*/ 42 w 47"/>
                <a:gd name="T37" fmla="*/ 5 h 61"/>
                <a:gd name="T38" fmla="*/ 45 w 47"/>
                <a:gd name="T39" fmla="*/ 12 h 61"/>
                <a:gd name="T40" fmla="*/ 39 w 47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61">
                  <a:moveTo>
                    <a:pt x="39" y="18"/>
                  </a:moveTo>
                  <a:cubicBezTo>
                    <a:pt x="36" y="18"/>
                    <a:pt x="34" y="15"/>
                    <a:pt x="34" y="12"/>
                  </a:cubicBezTo>
                  <a:cubicBezTo>
                    <a:pt x="34" y="11"/>
                    <a:pt x="34" y="10"/>
                    <a:pt x="35" y="8"/>
                  </a:cubicBezTo>
                  <a:cubicBezTo>
                    <a:pt x="33" y="7"/>
                    <a:pt x="29" y="6"/>
                    <a:pt x="24" y="6"/>
                  </a:cubicBezTo>
                  <a:cubicBezTo>
                    <a:pt x="15" y="6"/>
                    <a:pt x="9" y="11"/>
                    <a:pt x="9" y="16"/>
                  </a:cubicBezTo>
                  <a:cubicBezTo>
                    <a:pt x="9" y="22"/>
                    <a:pt x="15" y="23"/>
                    <a:pt x="25" y="26"/>
                  </a:cubicBezTo>
                  <a:cubicBezTo>
                    <a:pt x="36" y="29"/>
                    <a:pt x="47" y="32"/>
                    <a:pt x="47" y="44"/>
                  </a:cubicBezTo>
                  <a:cubicBezTo>
                    <a:pt x="47" y="54"/>
                    <a:pt x="37" y="61"/>
                    <a:pt x="24" y="61"/>
                  </a:cubicBezTo>
                  <a:cubicBezTo>
                    <a:pt x="16" y="61"/>
                    <a:pt x="8" y="58"/>
                    <a:pt x="4" y="54"/>
                  </a:cubicBezTo>
                  <a:cubicBezTo>
                    <a:pt x="2" y="52"/>
                    <a:pt x="0" y="50"/>
                    <a:pt x="0" y="47"/>
                  </a:cubicBezTo>
                  <a:cubicBezTo>
                    <a:pt x="0" y="44"/>
                    <a:pt x="3" y="41"/>
                    <a:pt x="6" y="41"/>
                  </a:cubicBezTo>
                  <a:cubicBezTo>
                    <a:pt x="9" y="41"/>
                    <a:pt x="11" y="44"/>
                    <a:pt x="11" y="47"/>
                  </a:cubicBezTo>
                  <a:cubicBezTo>
                    <a:pt x="11" y="48"/>
                    <a:pt x="11" y="49"/>
                    <a:pt x="10" y="51"/>
                  </a:cubicBezTo>
                  <a:cubicBezTo>
                    <a:pt x="11" y="52"/>
                    <a:pt x="17" y="55"/>
                    <a:pt x="24" y="55"/>
                  </a:cubicBezTo>
                  <a:cubicBezTo>
                    <a:pt x="33" y="55"/>
                    <a:pt x="40" y="51"/>
                    <a:pt x="40" y="44"/>
                  </a:cubicBezTo>
                  <a:cubicBezTo>
                    <a:pt x="40" y="38"/>
                    <a:pt x="33" y="35"/>
                    <a:pt x="25" y="33"/>
                  </a:cubicBezTo>
                  <a:cubicBezTo>
                    <a:pt x="12" y="30"/>
                    <a:pt x="2" y="27"/>
                    <a:pt x="2" y="16"/>
                  </a:cubicBezTo>
                  <a:cubicBezTo>
                    <a:pt x="2" y="7"/>
                    <a:pt x="11" y="0"/>
                    <a:pt x="24" y="0"/>
                  </a:cubicBezTo>
                  <a:cubicBezTo>
                    <a:pt x="32" y="0"/>
                    <a:pt x="38" y="2"/>
                    <a:pt x="42" y="5"/>
                  </a:cubicBezTo>
                  <a:cubicBezTo>
                    <a:pt x="44" y="7"/>
                    <a:pt x="45" y="10"/>
                    <a:pt x="45" y="12"/>
                  </a:cubicBezTo>
                  <a:cubicBezTo>
                    <a:pt x="45" y="15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7"/>
            <p:cNvSpPr>
              <a:spLocks/>
            </p:cNvSpPr>
            <p:nvPr userDrawn="1"/>
          </p:nvSpPr>
          <p:spPr bwMode="auto">
            <a:xfrm>
              <a:off x="3823" y="1739"/>
              <a:ext cx="131" cy="199"/>
            </a:xfrm>
            <a:custGeom>
              <a:avLst/>
              <a:gdLst>
                <a:gd name="T0" fmla="*/ 0 w 69"/>
                <a:gd name="T1" fmla="*/ 7 h 103"/>
                <a:gd name="T2" fmla="*/ 0 w 69"/>
                <a:gd name="T3" fmla="*/ 0 h 103"/>
                <a:gd name="T4" fmla="*/ 17 w 69"/>
                <a:gd name="T5" fmla="*/ 0 h 103"/>
                <a:gd name="T6" fmla="*/ 17 w 69"/>
                <a:gd name="T7" fmla="*/ 55 h 103"/>
                <a:gd name="T8" fmla="*/ 40 w 69"/>
                <a:gd name="T9" fmla="*/ 43 h 103"/>
                <a:gd name="T10" fmla="*/ 55 w 69"/>
                <a:gd name="T11" fmla="*/ 49 h 103"/>
                <a:gd name="T12" fmla="*/ 59 w 69"/>
                <a:gd name="T13" fmla="*/ 63 h 103"/>
                <a:gd name="T14" fmla="*/ 59 w 69"/>
                <a:gd name="T15" fmla="*/ 96 h 103"/>
                <a:gd name="T16" fmla="*/ 69 w 69"/>
                <a:gd name="T17" fmla="*/ 96 h 103"/>
                <a:gd name="T18" fmla="*/ 69 w 69"/>
                <a:gd name="T19" fmla="*/ 103 h 103"/>
                <a:gd name="T20" fmla="*/ 42 w 69"/>
                <a:gd name="T21" fmla="*/ 103 h 103"/>
                <a:gd name="T22" fmla="*/ 42 w 69"/>
                <a:gd name="T23" fmla="*/ 96 h 103"/>
                <a:gd name="T24" fmla="*/ 52 w 69"/>
                <a:gd name="T25" fmla="*/ 96 h 103"/>
                <a:gd name="T26" fmla="*/ 52 w 69"/>
                <a:gd name="T27" fmla="*/ 64 h 103"/>
                <a:gd name="T28" fmla="*/ 49 w 69"/>
                <a:gd name="T29" fmla="*/ 54 h 103"/>
                <a:gd name="T30" fmla="*/ 39 w 69"/>
                <a:gd name="T31" fmla="*/ 49 h 103"/>
                <a:gd name="T32" fmla="*/ 17 w 69"/>
                <a:gd name="T33" fmla="*/ 62 h 103"/>
                <a:gd name="T34" fmla="*/ 17 w 69"/>
                <a:gd name="T35" fmla="*/ 96 h 103"/>
                <a:gd name="T36" fmla="*/ 27 w 69"/>
                <a:gd name="T37" fmla="*/ 96 h 103"/>
                <a:gd name="T38" fmla="*/ 27 w 69"/>
                <a:gd name="T39" fmla="*/ 103 h 103"/>
                <a:gd name="T40" fmla="*/ 0 w 69"/>
                <a:gd name="T41" fmla="*/ 103 h 103"/>
                <a:gd name="T42" fmla="*/ 0 w 69"/>
                <a:gd name="T43" fmla="*/ 96 h 103"/>
                <a:gd name="T44" fmla="*/ 10 w 69"/>
                <a:gd name="T45" fmla="*/ 96 h 103"/>
                <a:gd name="T46" fmla="*/ 10 w 69"/>
                <a:gd name="T47" fmla="*/ 7 h 103"/>
                <a:gd name="T48" fmla="*/ 0 w 69"/>
                <a:gd name="T49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3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8"/>
                    <a:pt x="31" y="43"/>
                    <a:pt x="40" y="43"/>
                  </a:cubicBezTo>
                  <a:cubicBezTo>
                    <a:pt x="47" y="43"/>
                    <a:pt x="52" y="45"/>
                    <a:pt x="55" y="49"/>
                  </a:cubicBezTo>
                  <a:cubicBezTo>
                    <a:pt x="58" y="53"/>
                    <a:pt x="59" y="57"/>
                    <a:pt x="59" y="63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9"/>
                    <a:pt x="51" y="56"/>
                    <a:pt x="49" y="54"/>
                  </a:cubicBezTo>
                  <a:cubicBezTo>
                    <a:pt x="47" y="51"/>
                    <a:pt x="43" y="49"/>
                    <a:pt x="39" y="49"/>
                  </a:cubicBezTo>
                  <a:cubicBezTo>
                    <a:pt x="30" y="49"/>
                    <a:pt x="23" y="55"/>
                    <a:pt x="17" y="62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8"/>
            <p:cNvSpPr>
              <a:spLocks/>
            </p:cNvSpPr>
            <p:nvPr userDrawn="1"/>
          </p:nvSpPr>
          <p:spPr bwMode="auto">
            <a:xfrm>
              <a:off x="3823" y="1739"/>
              <a:ext cx="131" cy="199"/>
            </a:xfrm>
            <a:custGeom>
              <a:avLst/>
              <a:gdLst>
                <a:gd name="T0" fmla="*/ 0 w 69"/>
                <a:gd name="T1" fmla="*/ 7 h 103"/>
                <a:gd name="T2" fmla="*/ 0 w 69"/>
                <a:gd name="T3" fmla="*/ 0 h 103"/>
                <a:gd name="T4" fmla="*/ 17 w 69"/>
                <a:gd name="T5" fmla="*/ 0 h 103"/>
                <a:gd name="T6" fmla="*/ 17 w 69"/>
                <a:gd name="T7" fmla="*/ 55 h 103"/>
                <a:gd name="T8" fmla="*/ 40 w 69"/>
                <a:gd name="T9" fmla="*/ 43 h 103"/>
                <a:gd name="T10" fmla="*/ 55 w 69"/>
                <a:gd name="T11" fmla="*/ 49 h 103"/>
                <a:gd name="T12" fmla="*/ 59 w 69"/>
                <a:gd name="T13" fmla="*/ 63 h 103"/>
                <a:gd name="T14" fmla="*/ 59 w 69"/>
                <a:gd name="T15" fmla="*/ 96 h 103"/>
                <a:gd name="T16" fmla="*/ 69 w 69"/>
                <a:gd name="T17" fmla="*/ 96 h 103"/>
                <a:gd name="T18" fmla="*/ 69 w 69"/>
                <a:gd name="T19" fmla="*/ 103 h 103"/>
                <a:gd name="T20" fmla="*/ 42 w 69"/>
                <a:gd name="T21" fmla="*/ 103 h 103"/>
                <a:gd name="T22" fmla="*/ 42 w 69"/>
                <a:gd name="T23" fmla="*/ 96 h 103"/>
                <a:gd name="T24" fmla="*/ 52 w 69"/>
                <a:gd name="T25" fmla="*/ 96 h 103"/>
                <a:gd name="T26" fmla="*/ 52 w 69"/>
                <a:gd name="T27" fmla="*/ 64 h 103"/>
                <a:gd name="T28" fmla="*/ 49 w 69"/>
                <a:gd name="T29" fmla="*/ 54 h 103"/>
                <a:gd name="T30" fmla="*/ 39 w 69"/>
                <a:gd name="T31" fmla="*/ 49 h 103"/>
                <a:gd name="T32" fmla="*/ 17 w 69"/>
                <a:gd name="T33" fmla="*/ 62 h 103"/>
                <a:gd name="T34" fmla="*/ 17 w 69"/>
                <a:gd name="T35" fmla="*/ 96 h 103"/>
                <a:gd name="T36" fmla="*/ 27 w 69"/>
                <a:gd name="T37" fmla="*/ 96 h 103"/>
                <a:gd name="T38" fmla="*/ 27 w 69"/>
                <a:gd name="T39" fmla="*/ 103 h 103"/>
                <a:gd name="T40" fmla="*/ 0 w 69"/>
                <a:gd name="T41" fmla="*/ 103 h 103"/>
                <a:gd name="T42" fmla="*/ 0 w 69"/>
                <a:gd name="T43" fmla="*/ 96 h 103"/>
                <a:gd name="T44" fmla="*/ 10 w 69"/>
                <a:gd name="T45" fmla="*/ 96 h 103"/>
                <a:gd name="T46" fmla="*/ 10 w 69"/>
                <a:gd name="T47" fmla="*/ 7 h 103"/>
                <a:gd name="T48" fmla="*/ 0 w 69"/>
                <a:gd name="T49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3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8"/>
                    <a:pt x="31" y="43"/>
                    <a:pt x="40" y="43"/>
                  </a:cubicBezTo>
                  <a:cubicBezTo>
                    <a:pt x="47" y="43"/>
                    <a:pt x="52" y="45"/>
                    <a:pt x="55" y="49"/>
                  </a:cubicBezTo>
                  <a:cubicBezTo>
                    <a:pt x="58" y="53"/>
                    <a:pt x="59" y="57"/>
                    <a:pt x="59" y="63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9"/>
                    <a:pt x="51" y="56"/>
                    <a:pt x="49" y="54"/>
                  </a:cubicBezTo>
                  <a:cubicBezTo>
                    <a:pt x="47" y="51"/>
                    <a:pt x="43" y="49"/>
                    <a:pt x="39" y="49"/>
                  </a:cubicBezTo>
                  <a:cubicBezTo>
                    <a:pt x="30" y="49"/>
                    <a:pt x="23" y="55"/>
                    <a:pt x="17" y="62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9"/>
            <p:cNvSpPr>
              <a:spLocks/>
            </p:cNvSpPr>
            <p:nvPr userDrawn="1"/>
          </p:nvSpPr>
          <p:spPr bwMode="auto">
            <a:xfrm>
              <a:off x="3958" y="1824"/>
              <a:ext cx="131" cy="117"/>
            </a:xfrm>
            <a:custGeom>
              <a:avLst/>
              <a:gdLst>
                <a:gd name="T0" fmla="*/ 15 w 131"/>
                <a:gd name="T1" fmla="*/ 12 h 117"/>
                <a:gd name="T2" fmla="*/ 0 w 131"/>
                <a:gd name="T3" fmla="*/ 12 h 117"/>
                <a:gd name="T4" fmla="*/ 0 w 131"/>
                <a:gd name="T5" fmla="*/ 0 h 117"/>
                <a:gd name="T6" fmla="*/ 49 w 131"/>
                <a:gd name="T7" fmla="*/ 0 h 117"/>
                <a:gd name="T8" fmla="*/ 49 w 131"/>
                <a:gd name="T9" fmla="*/ 12 h 117"/>
                <a:gd name="T10" fmla="*/ 30 w 131"/>
                <a:gd name="T11" fmla="*/ 12 h 117"/>
                <a:gd name="T12" fmla="*/ 67 w 131"/>
                <a:gd name="T13" fmla="*/ 94 h 117"/>
                <a:gd name="T14" fmla="*/ 103 w 131"/>
                <a:gd name="T15" fmla="*/ 12 h 117"/>
                <a:gd name="T16" fmla="*/ 82 w 131"/>
                <a:gd name="T17" fmla="*/ 12 h 117"/>
                <a:gd name="T18" fmla="*/ 82 w 131"/>
                <a:gd name="T19" fmla="*/ 0 h 117"/>
                <a:gd name="T20" fmla="*/ 131 w 131"/>
                <a:gd name="T21" fmla="*/ 0 h 117"/>
                <a:gd name="T22" fmla="*/ 131 w 131"/>
                <a:gd name="T23" fmla="*/ 12 h 117"/>
                <a:gd name="T24" fmla="*/ 116 w 131"/>
                <a:gd name="T25" fmla="*/ 12 h 117"/>
                <a:gd name="T26" fmla="*/ 68 w 131"/>
                <a:gd name="T27" fmla="*/ 117 h 117"/>
                <a:gd name="T28" fmla="*/ 63 w 131"/>
                <a:gd name="T29" fmla="*/ 117 h 117"/>
                <a:gd name="T30" fmla="*/ 15 w 131"/>
                <a:gd name="T31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117">
                  <a:moveTo>
                    <a:pt x="1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2"/>
                  </a:lnTo>
                  <a:lnTo>
                    <a:pt x="30" y="12"/>
                  </a:lnTo>
                  <a:lnTo>
                    <a:pt x="67" y="94"/>
                  </a:lnTo>
                  <a:lnTo>
                    <a:pt x="103" y="12"/>
                  </a:lnTo>
                  <a:lnTo>
                    <a:pt x="82" y="12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31" y="12"/>
                  </a:lnTo>
                  <a:lnTo>
                    <a:pt x="116" y="12"/>
                  </a:lnTo>
                  <a:lnTo>
                    <a:pt x="68" y="117"/>
                  </a:lnTo>
                  <a:lnTo>
                    <a:pt x="63" y="117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0"/>
            <p:cNvSpPr>
              <a:spLocks/>
            </p:cNvSpPr>
            <p:nvPr userDrawn="1"/>
          </p:nvSpPr>
          <p:spPr bwMode="auto">
            <a:xfrm>
              <a:off x="3958" y="1824"/>
              <a:ext cx="131" cy="117"/>
            </a:xfrm>
            <a:custGeom>
              <a:avLst/>
              <a:gdLst>
                <a:gd name="T0" fmla="*/ 15 w 131"/>
                <a:gd name="T1" fmla="*/ 12 h 117"/>
                <a:gd name="T2" fmla="*/ 0 w 131"/>
                <a:gd name="T3" fmla="*/ 12 h 117"/>
                <a:gd name="T4" fmla="*/ 0 w 131"/>
                <a:gd name="T5" fmla="*/ 0 h 117"/>
                <a:gd name="T6" fmla="*/ 49 w 131"/>
                <a:gd name="T7" fmla="*/ 0 h 117"/>
                <a:gd name="T8" fmla="*/ 49 w 131"/>
                <a:gd name="T9" fmla="*/ 12 h 117"/>
                <a:gd name="T10" fmla="*/ 30 w 131"/>
                <a:gd name="T11" fmla="*/ 12 h 117"/>
                <a:gd name="T12" fmla="*/ 67 w 131"/>
                <a:gd name="T13" fmla="*/ 94 h 117"/>
                <a:gd name="T14" fmla="*/ 103 w 131"/>
                <a:gd name="T15" fmla="*/ 12 h 117"/>
                <a:gd name="T16" fmla="*/ 82 w 131"/>
                <a:gd name="T17" fmla="*/ 12 h 117"/>
                <a:gd name="T18" fmla="*/ 82 w 131"/>
                <a:gd name="T19" fmla="*/ 0 h 117"/>
                <a:gd name="T20" fmla="*/ 131 w 131"/>
                <a:gd name="T21" fmla="*/ 0 h 117"/>
                <a:gd name="T22" fmla="*/ 131 w 131"/>
                <a:gd name="T23" fmla="*/ 12 h 117"/>
                <a:gd name="T24" fmla="*/ 116 w 131"/>
                <a:gd name="T25" fmla="*/ 12 h 117"/>
                <a:gd name="T26" fmla="*/ 68 w 131"/>
                <a:gd name="T27" fmla="*/ 117 h 117"/>
                <a:gd name="T28" fmla="*/ 63 w 131"/>
                <a:gd name="T29" fmla="*/ 117 h 117"/>
                <a:gd name="T30" fmla="*/ 15 w 131"/>
                <a:gd name="T31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117">
                  <a:moveTo>
                    <a:pt x="1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2"/>
                  </a:lnTo>
                  <a:lnTo>
                    <a:pt x="30" y="12"/>
                  </a:lnTo>
                  <a:lnTo>
                    <a:pt x="67" y="94"/>
                  </a:lnTo>
                  <a:lnTo>
                    <a:pt x="103" y="12"/>
                  </a:lnTo>
                  <a:lnTo>
                    <a:pt x="82" y="12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31" y="12"/>
                  </a:lnTo>
                  <a:lnTo>
                    <a:pt x="116" y="12"/>
                  </a:lnTo>
                  <a:lnTo>
                    <a:pt x="68" y="117"/>
                  </a:lnTo>
                  <a:lnTo>
                    <a:pt x="63" y="117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1"/>
            <p:cNvSpPr>
              <a:spLocks noEditPoints="1"/>
            </p:cNvSpPr>
            <p:nvPr userDrawn="1"/>
          </p:nvSpPr>
          <p:spPr bwMode="auto">
            <a:xfrm>
              <a:off x="4105" y="1763"/>
              <a:ext cx="53" cy="175"/>
            </a:xfrm>
            <a:custGeom>
              <a:avLst/>
              <a:gdLst>
                <a:gd name="T0" fmla="*/ 0 w 28"/>
                <a:gd name="T1" fmla="*/ 84 h 91"/>
                <a:gd name="T2" fmla="*/ 11 w 28"/>
                <a:gd name="T3" fmla="*/ 84 h 91"/>
                <a:gd name="T4" fmla="*/ 11 w 28"/>
                <a:gd name="T5" fmla="*/ 38 h 91"/>
                <a:gd name="T6" fmla="*/ 0 w 28"/>
                <a:gd name="T7" fmla="*/ 38 h 91"/>
                <a:gd name="T8" fmla="*/ 0 w 28"/>
                <a:gd name="T9" fmla="*/ 32 h 91"/>
                <a:gd name="T10" fmla="*/ 18 w 28"/>
                <a:gd name="T11" fmla="*/ 32 h 91"/>
                <a:gd name="T12" fmla="*/ 18 w 28"/>
                <a:gd name="T13" fmla="*/ 84 h 91"/>
                <a:gd name="T14" fmla="*/ 28 w 28"/>
                <a:gd name="T15" fmla="*/ 84 h 91"/>
                <a:gd name="T16" fmla="*/ 28 w 28"/>
                <a:gd name="T17" fmla="*/ 91 h 91"/>
                <a:gd name="T18" fmla="*/ 0 w 28"/>
                <a:gd name="T19" fmla="*/ 91 h 91"/>
                <a:gd name="T20" fmla="*/ 0 w 28"/>
                <a:gd name="T21" fmla="*/ 84 h 91"/>
                <a:gd name="T22" fmla="*/ 6 w 28"/>
                <a:gd name="T23" fmla="*/ 7 h 91"/>
                <a:gd name="T24" fmla="*/ 13 w 28"/>
                <a:gd name="T25" fmla="*/ 0 h 91"/>
                <a:gd name="T26" fmla="*/ 19 w 28"/>
                <a:gd name="T27" fmla="*/ 7 h 91"/>
                <a:gd name="T28" fmla="*/ 13 w 28"/>
                <a:gd name="T29" fmla="*/ 14 h 91"/>
                <a:gd name="T30" fmla="*/ 6 w 28"/>
                <a:gd name="T31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1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84"/>
                  </a:lnTo>
                  <a:close/>
                  <a:moveTo>
                    <a:pt x="6" y="7"/>
                  </a:moveTo>
                  <a:cubicBezTo>
                    <a:pt x="6" y="4"/>
                    <a:pt x="9" y="0"/>
                    <a:pt x="13" y="0"/>
                  </a:cubicBezTo>
                  <a:cubicBezTo>
                    <a:pt x="16" y="0"/>
                    <a:pt x="19" y="4"/>
                    <a:pt x="19" y="7"/>
                  </a:cubicBezTo>
                  <a:cubicBezTo>
                    <a:pt x="19" y="11"/>
                    <a:pt x="16" y="14"/>
                    <a:pt x="13" y="14"/>
                  </a:cubicBezTo>
                  <a:cubicBezTo>
                    <a:pt x="9" y="14"/>
                    <a:pt x="6" y="11"/>
                    <a:pt x="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2"/>
            <p:cNvSpPr>
              <a:spLocks noEditPoints="1"/>
            </p:cNvSpPr>
            <p:nvPr userDrawn="1"/>
          </p:nvSpPr>
          <p:spPr bwMode="auto">
            <a:xfrm>
              <a:off x="4105" y="1763"/>
              <a:ext cx="53" cy="175"/>
            </a:xfrm>
            <a:custGeom>
              <a:avLst/>
              <a:gdLst>
                <a:gd name="T0" fmla="*/ 0 w 28"/>
                <a:gd name="T1" fmla="*/ 84 h 91"/>
                <a:gd name="T2" fmla="*/ 11 w 28"/>
                <a:gd name="T3" fmla="*/ 84 h 91"/>
                <a:gd name="T4" fmla="*/ 11 w 28"/>
                <a:gd name="T5" fmla="*/ 38 h 91"/>
                <a:gd name="T6" fmla="*/ 0 w 28"/>
                <a:gd name="T7" fmla="*/ 38 h 91"/>
                <a:gd name="T8" fmla="*/ 0 w 28"/>
                <a:gd name="T9" fmla="*/ 32 h 91"/>
                <a:gd name="T10" fmla="*/ 18 w 28"/>
                <a:gd name="T11" fmla="*/ 32 h 91"/>
                <a:gd name="T12" fmla="*/ 18 w 28"/>
                <a:gd name="T13" fmla="*/ 84 h 91"/>
                <a:gd name="T14" fmla="*/ 28 w 28"/>
                <a:gd name="T15" fmla="*/ 84 h 91"/>
                <a:gd name="T16" fmla="*/ 28 w 28"/>
                <a:gd name="T17" fmla="*/ 91 h 91"/>
                <a:gd name="T18" fmla="*/ 0 w 28"/>
                <a:gd name="T19" fmla="*/ 91 h 91"/>
                <a:gd name="T20" fmla="*/ 0 w 28"/>
                <a:gd name="T21" fmla="*/ 84 h 91"/>
                <a:gd name="T22" fmla="*/ 6 w 28"/>
                <a:gd name="T23" fmla="*/ 7 h 91"/>
                <a:gd name="T24" fmla="*/ 13 w 28"/>
                <a:gd name="T25" fmla="*/ 0 h 91"/>
                <a:gd name="T26" fmla="*/ 19 w 28"/>
                <a:gd name="T27" fmla="*/ 7 h 91"/>
                <a:gd name="T28" fmla="*/ 13 w 28"/>
                <a:gd name="T29" fmla="*/ 14 h 91"/>
                <a:gd name="T30" fmla="*/ 6 w 28"/>
                <a:gd name="T31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1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84"/>
                  </a:lnTo>
                  <a:close/>
                  <a:moveTo>
                    <a:pt x="6" y="7"/>
                  </a:moveTo>
                  <a:cubicBezTo>
                    <a:pt x="6" y="4"/>
                    <a:pt x="9" y="0"/>
                    <a:pt x="13" y="0"/>
                  </a:cubicBezTo>
                  <a:cubicBezTo>
                    <a:pt x="16" y="0"/>
                    <a:pt x="19" y="4"/>
                    <a:pt x="19" y="7"/>
                  </a:cubicBezTo>
                  <a:cubicBezTo>
                    <a:pt x="19" y="11"/>
                    <a:pt x="16" y="14"/>
                    <a:pt x="13" y="14"/>
                  </a:cubicBezTo>
                  <a:cubicBezTo>
                    <a:pt x="9" y="14"/>
                    <a:pt x="6" y="11"/>
                    <a:pt x="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3"/>
            <p:cNvSpPr>
              <a:spLocks/>
            </p:cNvSpPr>
            <p:nvPr userDrawn="1"/>
          </p:nvSpPr>
          <p:spPr bwMode="auto">
            <a:xfrm>
              <a:off x="4177" y="1739"/>
              <a:ext cx="53" cy="199"/>
            </a:xfrm>
            <a:custGeom>
              <a:avLst/>
              <a:gdLst>
                <a:gd name="T0" fmla="*/ 0 w 53"/>
                <a:gd name="T1" fmla="*/ 185 h 199"/>
                <a:gd name="T2" fmla="*/ 21 w 53"/>
                <a:gd name="T3" fmla="*/ 185 h 199"/>
                <a:gd name="T4" fmla="*/ 21 w 53"/>
                <a:gd name="T5" fmla="*/ 14 h 199"/>
                <a:gd name="T6" fmla="*/ 0 w 53"/>
                <a:gd name="T7" fmla="*/ 14 h 199"/>
                <a:gd name="T8" fmla="*/ 0 w 53"/>
                <a:gd name="T9" fmla="*/ 0 h 199"/>
                <a:gd name="T10" fmla="*/ 34 w 53"/>
                <a:gd name="T11" fmla="*/ 0 h 199"/>
                <a:gd name="T12" fmla="*/ 34 w 53"/>
                <a:gd name="T13" fmla="*/ 185 h 199"/>
                <a:gd name="T14" fmla="*/ 53 w 53"/>
                <a:gd name="T15" fmla="*/ 185 h 199"/>
                <a:gd name="T16" fmla="*/ 53 w 53"/>
                <a:gd name="T17" fmla="*/ 199 h 199"/>
                <a:gd name="T18" fmla="*/ 0 w 53"/>
                <a:gd name="T19" fmla="*/ 199 h 199"/>
                <a:gd name="T20" fmla="*/ 0 w 53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99">
                  <a:moveTo>
                    <a:pt x="0" y="185"/>
                  </a:moveTo>
                  <a:lnTo>
                    <a:pt x="21" y="185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185"/>
                  </a:lnTo>
                  <a:lnTo>
                    <a:pt x="53" y="185"/>
                  </a:lnTo>
                  <a:lnTo>
                    <a:pt x="53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auto">
            <a:xfrm>
              <a:off x="4177" y="1739"/>
              <a:ext cx="53" cy="199"/>
            </a:xfrm>
            <a:custGeom>
              <a:avLst/>
              <a:gdLst>
                <a:gd name="T0" fmla="*/ 0 w 53"/>
                <a:gd name="T1" fmla="*/ 185 h 199"/>
                <a:gd name="T2" fmla="*/ 21 w 53"/>
                <a:gd name="T3" fmla="*/ 185 h 199"/>
                <a:gd name="T4" fmla="*/ 21 w 53"/>
                <a:gd name="T5" fmla="*/ 14 h 199"/>
                <a:gd name="T6" fmla="*/ 0 w 53"/>
                <a:gd name="T7" fmla="*/ 14 h 199"/>
                <a:gd name="T8" fmla="*/ 0 w 53"/>
                <a:gd name="T9" fmla="*/ 0 h 199"/>
                <a:gd name="T10" fmla="*/ 34 w 53"/>
                <a:gd name="T11" fmla="*/ 0 h 199"/>
                <a:gd name="T12" fmla="*/ 34 w 53"/>
                <a:gd name="T13" fmla="*/ 185 h 199"/>
                <a:gd name="T14" fmla="*/ 53 w 53"/>
                <a:gd name="T15" fmla="*/ 185 h 199"/>
                <a:gd name="T16" fmla="*/ 53 w 53"/>
                <a:gd name="T17" fmla="*/ 199 h 199"/>
                <a:gd name="T18" fmla="*/ 0 w 53"/>
                <a:gd name="T19" fmla="*/ 199 h 199"/>
                <a:gd name="T20" fmla="*/ 0 w 53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99">
                  <a:moveTo>
                    <a:pt x="0" y="185"/>
                  </a:moveTo>
                  <a:lnTo>
                    <a:pt x="21" y="185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185"/>
                  </a:lnTo>
                  <a:lnTo>
                    <a:pt x="53" y="185"/>
                  </a:lnTo>
                  <a:lnTo>
                    <a:pt x="53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auto">
            <a:xfrm>
              <a:off x="4249" y="1739"/>
              <a:ext cx="54" cy="199"/>
            </a:xfrm>
            <a:custGeom>
              <a:avLst/>
              <a:gdLst>
                <a:gd name="T0" fmla="*/ 0 w 54"/>
                <a:gd name="T1" fmla="*/ 185 h 199"/>
                <a:gd name="T2" fmla="*/ 20 w 54"/>
                <a:gd name="T3" fmla="*/ 185 h 199"/>
                <a:gd name="T4" fmla="*/ 20 w 54"/>
                <a:gd name="T5" fmla="*/ 14 h 199"/>
                <a:gd name="T6" fmla="*/ 0 w 54"/>
                <a:gd name="T7" fmla="*/ 14 h 199"/>
                <a:gd name="T8" fmla="*/ 0 w 54"/>
                <a:gd name="T9" fmla="*/ 0 h 199"/>
                <a:gd name="T10" fmla="*/ 35 w 54"/>
                <a:gd name="T11" fmla="*/ 0 h 199"/>
                <a:gd name="T12" fmla="*/ 35 w 54"/>
                <a:gd name="T13" fmla="*/ 185 h 199"/>
                <a:gd name="T14" fmla="*/ 54 w 54"/>
                <a:gd name="T15" fmla="*/ 185 h 199"/>
                <a:gd name="T16" fmla="*/ 54 w 54"/>
                <a:gd name="T17" fmla="*/ 199 h 199"/>
                <a:gd name="T18" fmla="*/ 0 w 54"/>
                <a:gd name="T19" fmla="*/ 199 h 199"/>
                <a:gd name="T20" fmla="*/ 0 w 54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9">
                  <a:moveTo>
                    <a:pt x="0" y="185"/>
                  </a:moveTo>
                  <a:lnTo>
                    <a:pt x="20" y="185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85"/>
                  </a:lnTo>
                  <a:lnTo>
                    <a:pt x="54" y="185"/>
                  </a:lnTo>
                  <a:lnTo>
                    <a:pt x="54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auto">
            <a:xfrm>
              <a:off x="4249" y="1739"/>
              <a:ext cx="54" cy="199"/>
            </a:xfrm>
            <a:custGeom>
              <a:avLst/>
              <a:gdLst>
                <a:gd name="T0" fmla="*/ 0 w 54"/>
                <a:gd name="T1" fmla="*/ 185 h 199"/>
                <a:gd name="T2" fmla="*/ 20 w 54"/>
                <a:gd name="T3" fmla="*/ 185 h 199"/>
                <a:gd name="T4" fmla="*/ 20 w 54"/>
                <a:gd name="T5" fmla="*/ 14 h 199"/>
                <a:gd name="T6" fmla="*/ 0 w 54"/>
                <a:gd name="T7" fmla="*/ 14 h 199"/>
                <a:gd name="T8" fmla="*/ 0 w 54"/>
                <a:gd name="T9" fmla="*/ 0 h 199"/>
                <a:gd name="T10" fmla="*/ 35 w 54"/>
                <a:gd name="T11" fmla="*/ 0 h 199"/>
                <a:gd name="T12" fmla="*/ 35 w 54"/>
                <a:gd name="T13" fmla="*/ 185 h 199"/>
                <a:gd name="T14" fmla="*/ 54 w 54"/>
                <a:gd name="T15" fmla="*/ 185 h 199"/>
                <a:gd name="T16" fmla="*/ 54 w 54"/>
                <a:gd name="T17" fmla="*/ 199 h 199"/>
                <a:gd name="T18" fmla="*/ 0 w 54"/>
                <a:gd name="T19" fmla="*/ 199 h 199"/>
                <a:gd name="T20" fmla="*/ 0 w 54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9">
                  <a:moveTo>
                    <a:pt x="0" y="185"/>
                  </a:moveTo>
                  <a:lnTo>
                    <a:pt x="20" y="185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85"/>
                  </a:lnTo>
                  <a:lnTo>
                    <a:pt x="54" y="185"/>
                  </a:lnTo>
                  <a:lnTo>
                    <a:pt x="54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7"/>
            <p:cNvSpPr>
              <a:spLocks noEditPoints="1"/>
            </p:cNvSpPr>
            <p:nvPr userDrawn="1"/>
          </p:nvSpPr>
          <p:spPr bwMode="auto">
            <a:xfrm>
              <a:off x="4324" y="1822"/>
              <a:ext cx="105" cy="11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4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0 h 61"/>
                <a:gd name="T12" fmla="*/ 29 w 55"/>
                <a:gd name="T13" fmla="*/ 0 h 61"/>
                <a:gd name="T14" fmla="*/ 55 w 55"/>
                <a:gd name="T15" fmla="*/ 27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6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4"/>
                    <a:pt x="32" y="54"/>
                  </a:cubicBezTo>
                  <a:cubicBezTo>
                    <a:pt x="40" y="54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8"/>
                    <a:pt x="0" y="30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6" y="0"/>
                    <a:pt x="55" y="13"/>
                    <a:pt x="55" y="27"/>
                  </a:cubicBezTo>
                  <a:cubicBezTo>
                    <a:pt x="55" y="29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6"/>
                    <a:pt x="28" y="6"/>
                  </a:cubicBezTo>
                  <a:cubicBezTo>
                    <a:pt x="18" y="6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28"/>
            <p:cNvSpPr>
              <a:spLocks noEditPoints="1"/>
            </p:cNvSpPr>
            <p:nvPr userDrawn="1"/>
          </p:nvSpPr>
          <p:spPr bwMode="auto">
            <a:xfrm>
              <a:off x="4324" y="1822"/>
              <a:ext cx="105" cy="11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4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0 h 61"/>
                <a:gd name="T12" fmla="*/ 29 w 55"/>
                <a:gd name="T13" fmla="*/ 0 h 61"/>
                <a:gd name="T14" fmla="*/ 55 w 55"/>
                <a:gd name="T15" fmla="*/ 27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6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4"/>
                    <a:pt x="32" y="54"/>
                  </a:cubicBezTo>
                  <a:cubicBezTo>
                    <a:pt x="40" y="54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8"/>
                    <a:pt x="0" y="30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6" y="0"/>
                    <a:pt x="55" y="13"/>
                    <a:pt x="55" y="27"/>
                  </a:cubicBezTo>
                  <a:cubicBezTo>
                    <a:pt x="55" y="29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6"/>
                    <a:pt x="28" y="6"/>
                  </a:cubicBezTo>
                  <a:cubicBezTo>
                    <a:pt x="18" y="6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9"/>
            <p:cNvSpPr>
              <a:spLocks/>
            </p:cNvSpPr>
            <p:nvPr userDrawn="1"/>
          </p:nvSpPr>
          <p:spPr bwMode="auto">
            <a:xfrm>
              <a:off x="4513" y="1799"/>
              <a:ext cx="101" cy="139"/>
            </a:xfrm>
            <a:custGeom>
              <a:avLst/>
              <a:gdLst>
                <a:gd name="T0" fmla="*/ 11 w 53"/>
                <a:gd name="T1" fmla="*/ 13 h 72"/>
                <a:gd name="T2" fmla="*/ 10 w 53"/>
                <a:gd name="T3" fmla="*/ 15 h 72"/>
                <a:gd name="T4" fmla="*/ 14 w 53"/>
                <a:gd name="T5" fmla="*/ 20 h 72"/>
                <a:gd name="T6" fmla="*/ 8 w 53"/>
                <a:gd name="T7" fmla="*/ 26 h 72"/>
                <a:gd name="T8" fmla="*/ 2 w 53"/>
                <a:gd name="T9" fmla="*/ 18 h 72"/>
                <a:gd name="T10" fmla="*/ 5 w 53"/>
                <a:gd name="T11" fmla="*/ 11 h 72"/>
                <a:gd name="T12" fmla="*/ 26 w 53"/>
                <a:gd name="T13" fmla="*/ 0 h 72"/>
                <a:gd name="T14" fmla="*/ 51 w 53"/>
                <a:gd name="T15" fmla="*/ 21 h 72"/>
                <a:gd name="T16" fmla="*/ 30 w 53"/>
                <a:gd name="T17" fmla="*/ 46 h 72"/>
                <a:gd name="T18" fmla="*/ 9 w 53"/>
                <a:gd name="T19" fmla="*/ 65 h 72"/>
                <a:gd name="T20" fmla="*/ 46 w 53"/>
                <a:gd name="T21" fmla="*/ 65 h 72"/>
                <a:gd name="T22" fmla="*/ 46 w 53"/>
                <a:gd name="T23" fmla="*/ 53 h 72"/>
                <a:gd name="T24" fmla="*/ 53 w 53"/>
                <a:gd name="T25" fmla="*/ 53 h 72"/>
                <a:gd name="T26" fmla="*/ 53 w 53"/>
                <a:gd name="T27" fmla="*/ 72 h 72"/>
                <a:gd name="T28" fmla="*/ 0 w 53"/>
                <a:gd name="T29" fmla="*/ 72 h 72"/>
                <a:gd name="T30" fmla="*/ 0 w 53"/>
                <a:gd name="T31" fmla="*/ 68 h 72"/>
                <a:gd name="T32" fmla="*/ 27 w 53"/>
                <a:gd name="T33" fmla="*/ 40 h 72"/>
                <a:gd name="T34" fmla="*/ 43 w 53"/>
                <a:gd name="T35" fmla="*/ 21 h 72"/>
                <a:gd name="T36" fmla="*/ 26 w 53"/>
                <a:gd name="T37" fmla="*/ 7 h 72"/>
                <a:gd name="T38" fmla="*/ 11 w 53"/>
                <a:gd name="T3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2">
                  <a:moveTo>
                    <a:pt x="11" y="13"/>
                  </a:moveTo>
                  <a:cubicBezTo>
                    <a:pt x="10" y="14"/>
                    <a:pt x="10" y="14"/>
                    <a:pt x="10" y="15"/>
                  </a:cubicBezTo>
                  <a:cubicBezTo>
                    <a:pt x="12" y="16"/>
                    <a:pt x="14" y="18"/>
                    <a:pt x="14" y="20"/>
                  </a:cubicBezTo>
                  <a:cubicBezTo>
                    <a:pt x="14" y="23"/>
                    <a:pt x="12" y="26"/>
                    <a:pt x="8" y="26"/>
                  </a:cubicBezTo>
                  <a:cubicBezTo>
                    <a:pt x="5" y="26"/>
                    <a:pt x="2" y="23"/>
                    <a:pt x="2" y="18"/>
                  </a:cubicBezTo>
                  <a:cubicBezTo>
                    <a:pt x="2" y="16"/>
                    <a:pt x="3" y="13"/>
                    <a:pt x="5" y="11"/>
                  </a:cubicBezTo>
                  <a:cubicBezTo>
                    <a:pt x="8" y="5"/>
                    <a:pt x="17" y="0"/>
                    <a:pt x="26" y="0"/>
                  </a:cubicBezTo>
                  <a:cubicBezTo>
                    <a:pt x="42" y="0"/>
                    <a:pt x="51" y="10"/>
                    <a:pt x="51" y="21"/>
                  </a:cubicBezTo>
                  <a:cubicBezTo>
                    <a:pt x="51" y="32"/>
                    <a:pt x="41" y="39"/>
                    <a:pt x="30" y="46"/>
                  </a:cubicBezTo>
                  <a:cubicBezTo>
                    <a:pt x="22" y="51"/>
                    <a:pt x="14" y="57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" y="55"/>
                    <a:pt x="16" y="47"/>
                    <a:pt x="27" y="40"/>
                  </a:cubicBezTo>
                  <a:cubicBezTo>
                    <a:pt x="36" y="34"/>
                    <a:pt x="43" y="29"/>
                    <a:pt x="43" y="21"/>
                  </a:cubicBezTo>
                  <a:cubicBezTo>
                    <a:pt x="43" y="13"/>
                    <a:pt x="37" y="7"/>
                    <a:pt x="26" y="7"/>
                  </a:cubicBezTo>
                  <a:cubicBezTo>
                    <a:pt x="19" y="7"/>
                    <a:pt x="14" y="10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30"/>
            <p:cNvSpPr>
              <a:spLocks/>
            </p:cNvSpPr>
            <p:nvPr userDrawn="1"/>
          </p:nvSpPr>
          <p:spPr bwMode="auto">
            <a:xfrm>
              <a:off x="4513" y="1799"/>
              <a:ext cx="101" cy="139"/>
            </a:xfrm>
            <a:custGeom>
              <a:avLst/>
              <a:gdLst>
                <a:gd name="T0" fmla="*/ 11 w 53"/>
                <a:gd name="T1" fmla="*/ 13 h 72"/>
                <a:gd name="T2" fmla="*/ 10 w 53"/>
                <a:gd name="T3" fmla="*/ 15 h 72"/>
                <a:gd name="T4" fmla="*/ 14 w 53"/>
                <a:gd name="T5" fmla="*/ 20 h 72"/>
                <a:gd name="T6" fmla="*/ 8 w 53"/>
                <a:gd name="T7" fmla="*/ 26 h 72"/>
                <a:gd name="T8" fmla="*/ 2 w 53"/>
                <a:gd name="T9" fmla="*/ 18 h 72"/>
                <a:gd name="T10" fmla="*/ 5 w 53"/>
                <a:gd name="T11" fmla="*/ 11 h 72"/>
                <a:gd name="T12" fmla="*/ 26 w 53"/>
                <a:gd name="T13" fmla="*/ 0 h 72"/>
                <a:gd name="T14" fmla="*/ 51 w 53"/>
                <a:gd name="T15" fmla="*/ 21 h 72"/>
                <a:gd name="T16" fmla="*/ 30 w 53"/>
                <a:gd name="T17" fmla="*/ 46 h 72"/>
                <a:gd name="T18" fmla="*/ 9 w 53"/>
                <a:gd name="T19" fmla="*/ 65 h 72"/>
                <a:gd name="T20" fmla="*/ 46 w 53"/>
                <a:gd name="T21" fmla="*/ 65 h 72"/>
                <a:gd name="T22" fmla="*/ 46 w 53"/>
                <a:gd name="T23" fmla="*/ 53 h 72"/>
                <a:gd name="T24" fmla="*/ 53 w 53"/>
                <a:gd name="T25" fmla="*/ 53 h 72"/>
                <a:gd name="T26" fmla="*/ 53 w 53"/>
                <a:gd name="T27" fmla="*/ 72 h 72"/>
                <a:gd name="T28" fmla="*/ 0 w 53"/>
                <a:gd name="T29" fmla="*/ 72 h 72"/>
                <a:gd name="T30" fmla="*/ 0 w 53"/>
                <a:gd name="T31" fmla="*/ 68 h 72"/>
                <a:gd name="T32" fmla="*/ 27 w 53"/>
                <a:gd name="T33" fmla="*/ 40 h 72"/>
                <a:gd name="T34" fmla="*/ 43 w 53"/>
                <a:gd name="T35" fmla="*/ 21 h 72"/>
                <a:gd name="T36" fmla="*/ 26 w 53"/>
                <a:gd name="T37" fmla="*/ 7 h 72"/>
                <a:gd name="T38" fmla="*/ 11 w 53"/>
                <a:gd name="T3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2">
                  <a:moveTo>
                    <a:pt x="11" y="13"/>
                  </a:moveTo>
                  <a:cubicBezTo>
                    <a:pt x="10" y="14"/>
                    <a:pt x="10" y="14"/>
                    <a:pt x="10" y="15"/>
                  </a:cubicBezTo>
                  <a:cubicBezTo>
                    <a:pt x="12" y="16"/>
                    <a:pt x="14" y="18"/>
                    <a:pt x="14" y="20"/>
                  </a:cubicBezTo>
                  <a:cubicBezTo>
                    <a:pt x="14" y="23"/>
                    <a:pt x="12" y="26"/>
                    <a:pt x="8" y="26"/>
                  </a:cubicBezTo>
                  <a:cubicBezTo>
                    <a:pt x="5" y="26"/>
                    <a:pt x="2" y="23"/>
                    <a:pt x="2" y="18"/>
                  </a:cubicBezTo>
                  <a:cubicBezTo>
                    <a:pt x="2" y="16"/>
                    <a:pt x="3" y="13"/>
                    <a:pt x="5" y="11"/>
                  </a:cubicBezTo>
                  <a:cubicBezTo>
                    <a:pt x="8" y="5"/>
                    <a:pt x="17" y="0"/>
                    <a:pt x="26" y="0"/>
                  </a:cubicBezTo>
                  <a:cubicBezTo>
                    <a:pt x="42" y="0"/>
                    <a:pt x="51" y="10"/>
                    <a:pt x="51" y="21"/>
                  </a:cubicBezTo>
                  <a:cubicBezTo>
                    <a:pt x="51" y="32"/>
                    <a:pt x="41" y="39"/>
                    <a:pt x="30" y="46"/>
                  </a:cubicBezTo>
                  <a:cubicBezTo>
                    <a:pt x="22" y="51"/>
                    <a:pt x="14" y="57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" y="55"/>
                    <a:pt x="16" y="47"/>
                    <a:pt x="27" y="40"/>
                  </a:cubicBezTo>
                  <a:cubicBezTo>
                    <a:pt x="36" y="34"/>
                    <a:pt x="43" y="29"/>
                    <a:pt x="43" y="21"/>
                  </a:cubicBezTo>
                  <a:cubicBezTo>
                    <a:pt x="43" y="13"/>
                    <a:pt x="37" y="7"/>
                    <a:pt x="26" y="7"/>
                  </a:cubicBezTo>
                  <a:cubicBezTo>
                    <a:pt x="19" y="7"/>
                    <a:pt x="14" y="10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31"/>
            <p:cNvSpPr>
              <a:spLocks noEditPoints="1"/>
            </p:cNvSpPr>
            <p:nvPr userDrawn="1"/>
          </p:nvSpPr>
          <p:spPr bwMode="auto">
            <a:xfrm>
              <a:off x="4642" y="1799"/>
              <a:ext cx="118" cy="140"/>
            </a:xfrm>
            <a:custGeom>
              <a:avLst/>
              <a:gdLst>
                <a:gd name="T0" fmla="*/ 0 w 62"/>
                <a:gd name="T1" fmla="*/ 37 h 73"/>
                <a:gd name="T2" fmla="*/ 31 w 62"/>
                <a:gd name="T3" fmla="*/ 0 h 73"/>
                <a:gd name="T4" fmla="*/ 62 w 62"/>
                <a:gd name="T5" fmla="*/ 37 h 73"/>
                <a:gd name="T6" fmla="*/ 31 w 62"/>
                <a:gd name="T7" fmla="*/ 73 h 73"/>
                <a:gd name="T8" fmla="*/ 0 w 62"/>
                <a:gd name="T9" fmla="*/ 37 h 73"/>
                <a:gd name="T10" fmla="*/ 55 w 62"/>
                <a:gd name="T11" fmla="*/ 37 h 73"/>
                <a:gd name="T12" fmla="*/ 31 w 62"/>
                <a:gd name="T13" fmla="*/ 7 h 73"/>
                <a:gd name="T14" fmla="*/ 8 w 62"/>
                <a:gd name="T15" fmla="*/ 37 h 73"/>
                <a:gd name="T16" fmla="*/ 31 w 62"/>
                <a:gd name="T17" fmla="*/ 66 h 73"/>
                <a:gd name="T18" fmla="*/ 55 w 62"/>
                <a:gd name="T1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3">
                  <a:moveTo>
                    <a:pt x="0" y="37"/>
                  </a:moveTo>
                  <a:cubicBezTo>
                    <a:pt x="0" y="16"/>
                    <a:pt x="13" y="0"/>
                    <a:pt x="31" y="0"/>
                  </a:cubicBezTo>
                  <a:cubicBezTo>
                    <a:pt x="49" y="0"/>
                    <a:pt x="62" y="16"/>
                    <a:pt x="62" y="37"/>
                  </a:cubicBezTo>
                  <a:cubicBezTo>
                    <a:pt x="62" y="57"/>
                    <a:pt x="49" y="73"/>
                    <a:pt x="31" y="73"/>
                  </a:cubicBezTo>
                  <a:cubicBezTo>
                    <a:pt x="13" y="73"/>
                    <a:pt x="0" y="57"/>
                    <a:pt x="0" y="37"/>
                  </a:cubicBezTo>
                  <a:moveTo>
                    <a:pt x="55" y="37"/>
                  </a:moveTo>
                  <a:cubicBezTo>
                    <a:pt x="55" y="19"/>
                    <a:pt x="45" y="7"/>
                    <a:pt x="31" y="7"/>
                  </a:cubicBezTo>
                  <a:cubicBezTo>
                    <a:pt x="17" y="7"/>
                    <a:pt x="8" y="19"/>
                    <a:pt x="8" y="37"/>
                  </a:cubicBezTo>
                  <a:cubicBezTo>
                    <a:pt x="8" y="54"/>
                    <a:pt x="17" y="66"/>
                    <a:pt x="31" y="66"/>
                  </a:cubicBezTo>
                  <a:cubicBezTo>
                    <a:pt x="45" y="66"/>
                    <a:pt x="55" y="54"/>
                    <a:pt x="55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32"/>
            <p:cNvSpPr>
              <a:spLocks noEditPoints="1"/>
            </p:cNvSpPr>
            <p:nvPr userDrawn="1"/>
          </p:nvSpPr>
          <p:spPr bwMode="auto">
            <a:xfrm>
              <a:off x="4642" y="1799"/>
              <a:ext cx="118" cy="140"/>
            </a:xfrm>
            <a:custGeom>
              <a:avLst/>
              <a:gdLst>
                <a:gd name="T0" fmla="*/ 0 w 62"/>
                <a:gd name="T1" fmla="*/ 37 h 73"/>
                <a:gd name="T2" fmla="*/ 31 w 62"/>
                <a:gd name="T3" fmla="*/ 0 h 73"/>
                <a:gd name="T4" fmla="*/ 62 w 62"/>
                <a:gd name="T5" fmla="*/ 37 h 73"/>
                <a:gd name="T6" fmla="*/ 31 w 62"/>
                <a:gd name="T7" fmla="*/ 73 h 73"/>
                <a:gd name="T8" fmla="*/ 0 w 62"/>
                <a:gd name="T9" fmla="*/ 37 h 73"/>
                <a:gd name="T10" fmla="*/ 55 w 62"/>
                <a:gd name="T11" fmla="*/ 37 h 73"/>
                <a:gd name="T12" fmla="*/ 31 w 62"/>
                <a:gd name="T13" fmla="*/ 7 h 73"/>
                <a:gd name="T14" fmla="*/ 8 w 62"/>
                <a:gd name="T15" fmla="*/ 37 h 73"/>
                <a:gd name="T16" fmla="*/ 31 w 62"/>
                <a:gd name="T17" fmla="*/ 66 h 73"/>
                <a:gd name="T18" fmla="*/ 55 w 62"/>
                <a:gd name="T1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3">
                  <a:moveTo>
                    <a:pt x="0" y="37"/>
                  </a:moveTo>
                  <a:cubicBezTo>
                    <a:pt x="0" y="16"/>
                    <a:pt x="13" y="0"/>
                    <a:pt x="31" y="0"/>
                  </a:cubicBezTo>
                  <a:cubicBezTo>
                    <a:pt x="49" y="0"/>
                    <a:pt x="62" y="16"/>
                    <a:pt x="62" y="37"/>
                  </a:cubicBezTo>
                  <a:cubicBezTo>
                    <a:pt x="62" y="57"/>
                    <a:pt x="49" y="73"/>
                    <a:pt x="31" y="73"/>
                  </a:cubicBezTo>
                  <a:cubicBezTo>
                    <a:pt x="13" y="73"/>
                    <a:pt x="0" y="57"/>
                    <a:pt x="0" y="37"/>
                  </a:cubicBezTo>
                  <a:close/>
                  <a:moveTo>
                    <a:pt x="55" y="37"/>
                  </a:moveTo>
                  <a:cubicBezTo>
                    <a:pt x="55" y="19"/>
                    <a:pt x="45" y="7"/>
                    <a:pt x="31" y="7"/>
                  </a:cubicBezTo>
                  <a:cubicBezTo>
                    <a:pt x="17" y="7"/>
                    <a:pt x="8" y="19"/>
                    <a:pt x="8" y="37"/>
                  </a:cubicBezTo>
                  <a:cubicBezTo>
                    <a:pt x="8" y="54"/>
                    <a:pt x="17" y="66"/>
                    <a:pt x="31" y="66"/>
                  </a:cubicBezTo>
                  <a:cubicBezTo>
                    <a:pt x="45" y="66"/>
                    <a:pt x="55" y="54"/>
                    <a:pt x="5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33"/>
            <p:cNvSpPr>
              <a:spLocks/>
            </p:cNvSpPr>
            <p:nvPr userDrawn="1"/>
          </p:nvSpPr>
          <p:spPr bwMode="auto">
            <a:xfrm>
              <a:off x="4791" y="1801"/>
              <a:ext cx="78" cy="137"/>
            </a:xfrm>
            <a:custGeom>
              <a:avLst/>
              <a:gdLst>
                <a:gd name="T0" fmla="*/ 0 w 78"/>
                <a:gd name="T1" fmla="*/ 123 h 137"/>
                <a:gd name="T2" fmla="*/ 32 w 78"/>
                <a:gd name="T3" fmla="*/ 123 h 137"/>
                <a:gd name="T4" fmla="*/ 32 w 78"/>
                <a:gd name="T5" fmla="*/ 15 h 137"/>
                <a:gd name="T6" fmla="*/ 4 w 78"/>
                <a:gd name="T7" fmla="*/ 25 h 137"/>
                <a:gd name="T8" fmla="*/ 0 w 78"/>
                <a:gd name="T9" fmla="*/ 12 h 137"/>
                <a:gd name="T10" fmla="*/ 42 w 78"/>
                <a:gd name="T11" fmla="*/ 0 h 137"/>
                <a:gd name="T12" fmla="*/ 47 w 78"/>
                <a:gd name="T13" fmla="*/ 0 h 137"/>
                <a:gd name="T14" fmla="*/ 47 w 78"/>
                <a:gd name="T15" fmla="*/ 123 h 137"/>
                <a:gd name="T16" fmla="*/ 78 w 78"/>
                <a:gd name="T17" fmla="*/ 123 h 137"/>
                <a:gd name="T18" fmla="*/ 78 w 78"/>
                <a:gd name="T19" fmla="*/ 137 h 137"/>
                <a:gd name="T20" fmla="*/ 0 w 78"/>
                <a:gd name="T21" fmla="*/ 137 h 137"/>
                <a:gd name="T22" fmla="*/ 0 w 78"/>
                <a:gd name="T23" fmla="*/ 12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37">
                  <a:moveTo>
                    <a:pt x="0" y="123"/>
                  </a:moveTo>
                  <a:lnTo>
                    <a:pt x="32" y="123"/>
                  </a:lnTo>
                  <a:lnTo>
                    <a:pt x="32" y="15"/>
                  </a:lnTo>
                  <a:lnTo>
                    <a:pt x="4" y="25"/>
                  </a:lnTo>
                  <a:lnTo>
                    <a:pt x="0" y="12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123"/>
                  </a:lnTo>
                  <a:lnTo>
                    <a:pt x="78" y="123"/>
                  </a:lnTo>
                  <a:lnTo>
                    <a:pt x="78" y="137"/>
                  </a:lnTo>
                  <a:lnTo>
                    <a:pt x="0" y="137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34"/>
            <p:cNvSpPr>
              <a:spLocks/>
            </p:cNvSpPr>
            <p:nvPr userDrawn="1"/>
          </p:nvSpPr>
          <p:spPr bwMode="auto">
            <a:xfrm>
              <a:off x="4791" y="1801"/>
              <a:ext cx="78" cy="137"/>
            </a:xfrm>
            <a:custGeom>
              <a:avLst/>
              <a:gdLst>
                <a:gd name="T0" fmla="*/ 0 w 78"/>
                <a:gd name="T1" fmla="*/ 123 h 137"/>
                <a:gd name="T2" fmla="*/ 32 w 78"/>
                <a:gd name="T3" fmla="*/ 123 h 137"/>
                <a:gd name="T4" fmla="*/ 32 w 78"/>
                <a:gd name="T5" fmla="*/ 15 h 137"/>
                <a:gd name="T6" fmla="*/ 4 w 78"/>
                <a:gd name="T7" fmla="*/ 25 h 137"/>
                <a:gd name="T8" fmla="*/ 0 w 78"/>
                <a:gd name="T9" fmla="*/ 12 h 137"/>
                <a:gd name="T10" fmla="*/ 42 w 78"/>
                <a:gd name="T11" fmla="*/ 0 h 137"/>
                <a:gd name="T12" fmla="*/ 47 w 78"/>
                <a:gd name="T13" fmla="*/ 0 h 137"/>
                <a:gd name="T14" fmla="*/ 47 w 78"/>
                <a:gd name="T15" fmla="*/ 123 h 137"/>
                <a:gd name="T16" fmla="*/ 78 w 78"/>
                <a:gd name="T17" fmla="*/ 123 h 137"/>
                <a:gd name="T18" fmla="*/ 78 w 78"/>
                <a:gd name="T19" fmla="*/ 137 h 137"/>
                <a:gd name="T20" fmla="*/ 0 w 78"/>
                <a:gd name="T21" fmla="*/ 137 h 137"/>
                <a:gd name="T22" fmla="*/ 0 w 78"/>
                <a:gd name="T23" fmla="*/ 12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37">
                  <a:moveTo>
                    <a:pt x="0" y="123"/>
                  </a:moveTo>
                  <a:lnTo>
                    <a:pt x="32" y="123"/>
                  </a:lnTo>
                  <a:lnTo>
                    <a:pt x="32" y="15"/>
                  </a:lnTo>
                  <a:lnTo>
                    <a:pt x="4" y="25"/>
                  </a:lnTo>
                  <a:lnTo>
                    <a:pt x="0" y="12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123"/>
                  </a:lnTo>
                  <a:lnTo>
                    <a:pt x="78" y="123"/>
                  </a:lnTo>
                  <a:lnTo>
                    <a:pt x="78" y="137"/>
                  </a:lnTo>
                  <a:lnTo>
                    <a:pt x="0" y="137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35"/>
            <p:cNvSpPr>
              <a:spLocks/>
            </p:cNvSpPr>
            <p:nvPr userDrawn="1"/>
          </p:nvSpPr>
          <p:spPr bwMode="auto">
            <a:xfrm>
              <a:off x="4884" y="1803"/>
              <a:ext cx="103" cy="167"/>
            </a:xfrm>
            <a:custGeom>
              <a:avLst/>
              <a:gdLst>
                <a:gd name="T0" fmla="*/ 17 w 103"/>
                <a:gd name="T1" fmla="*/ 161 h 167"/>
                <a:gd name="T2" fmla="*/ 84 w 103"/>
                <a:gd name="T3" fmla="*/ 11 h 167"/>
                <a:gd name="T4" fmla="*/ 14 w 103"/>
                <a:gd name="T5" fmla="*/ 11 h 167"/>
                <a:gd name="T6" fmla="*/ 14 w 103"/>
                <a:gd name="T7" fmla="*/ 36 h 167"/>
                <a:gd name="T8" fmla="*/ 0 w 103"/>
                <a:gd name="T9" fmla="*/ 36 h 167"/>
                <a:gd name="T10" fmla="*/ 0 w 103"/>
                <a:gd name="T11" fmla="*/ 0 h 167"/>
                <a:gd name="T12" fmla="*/ 101 w 103"/>
                <a:gd name="T13" fmla="*/ 0 h 167"/>
                <a:gd name="T14" fmla="*/ 103 w 103"/>
                <a:gd name="T15" fmla="*/ 4 h 167"/>
                <a:gd name="T16" fmla="*/ 31 w 103"/>
                <a:gd name="T17" fmla="*/ 167 h 167"/>
                <a:gd name="T18" fmla="*/ 17 w 103"/>
                <a:gd name="T19" fmla="*/ 16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67">
                  <a:moveTo>
                    <a:pt x="17" y="161"/>
                  </a:moveTo>
                  <a:lnTo>
                    <a:pt x="84" y="11"/>
                  </a:lnTo>
                  <a:lnTo>
                    <a:pt x="14" y="11"/>
                  </a:lnTo>
                  <a:lnTo>
                    <a:pt x="14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3" y="4"/>
                  </a:lnTo>
                  <a:lnTo>
                    <a:pt x="31" y="167"/>
                  </a:lnTo>
                  <a:lnTo>
                    <a:pt x="17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36"/>
            <p:cNvSpPr>
              <a:spLocks/>
            </p:cNvSpPr>
            <p:nvPr userDrawn="1"/>
          </p:nvSpPr>
          <p:spPr bwMode="auto">
            <a:xfrm>
              <a:off x="4884" y="1803"/>
              <a:ext cx="103" cy="167"/>
            </a:xfrm>
            <a:custGeom>
              <a:avLst/>
              <a:gdLst>
                <a:gd name="T0" fmla="*/ 17 w 103"/>
                <a:gd name="T1" fmla="*/ 161 h 167"/>
                <a:gd name="T2" fmla="*/ 84 w 103"/>
                <a:gd name="T3" fmla="*/ 11 h 167"/>
                <a:gd name="T4" fmla="*/ 14 w 103"/>
                <a:gd name="T5" fmla="*/ 11 h 167"/>
                <a:gd name="T6" fmla="*/ 14 w 103"/>
                <a:gd name="T7" fmla="*/ 36 h 167"/>
                <a:gd name="T8" fmla="*/ 0 w 103"/>
                <a:gd name="T9" fmla="*/ 36 h 167"/>
                <a:gd name="T10" fmla="*/ 0 w 103"/>
                <a:gd name="T11" fmla="*/ 0 h 167"/>
                <a:gd name="T12" fmla="*/ 101 w 103"/>
                <a:gd name="T13" fmla="*/ 0 h 167"/>
                <a:gd name="T14" fmla="*/ 103 w 103"/>
                <a:gd name="T15" fmla="*/ 4 h 167"/>
                <a:gd name="T16" fmla="*/ 31 w 103"/>
                <a:gd name="T17" fmla="*/ 167 h 167"/>
                <a:gd name="T18" fmla="*/ 17 w 103"/>
                <a:gd name="T19" fmla="*/ 16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67">
                  <a:moveTo>
                    <a:pt x="17" y="161"/>
                  </a:moveTo>
                  <a:lnTo>
                    <a:pt x="84" y="11"/>
                  </a:lnTo>
                  <a:lnTo>
                    <a:pt x="14" y="11"/>
                  </a:lnTo>
                  <a:lnTo>
                    <a:pt x="14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3" y="4"/>
                  </a:lnTo>
                  <a:lnTo>
                    <a:pt x="31" y="167"/>
                  </a:lnTo>
                  <a:lnTo>
                    <a:pt x="17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37"/>
            <p:cNvSpPr>
              <a:spLocks/>
            </p:cNvSpPr>
            <p:nvPr userDrawn="1"/>
          </p:nvSpPr>
          <p:spPr bwMode="auto">
            <a:xfrm>
              <a:off x="2006" y="1884"/>
              <a:ext cx="650" cy="34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7 h 177"/>
                <a:gd name="T4" fmla="*/ 210 w 341"/>
                <a:gd name="T5" fmla="*/ 149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108" y="149"/>
                    <a:pt x="210" y="149"/>
                  </a:cubicBezTo>
                  <a:cubicBezTo>
                    <a:pt x="260" y="149"/>
                    <a:pt x="309" y="156"/>
                    <a:pt x="341" y="177"/>
                  </a:cubicBezTo>
                  <a:cubicBezTo>
                    <a:pt x="341" y="177"/>
                    <a:pt x="252" y="92"/>
                    <a:pt x="32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38"/>
            <p:cNvSpPr>
              <a:spLocks/>
            </p:cNvSpPr>
            <p:nvPr userDrawn="1"/>
          </p:nvSpPr>
          <p:spPr bwMode="auto">
            <a:xfrm>
              <a:off x="1852" y="1876"/>
              <a:ext cx="650" cy="338"/>
            </a:xfrm>
            <a:custGeom>
              <a:avLst/>
              <a:gdLst>
                <a:gd name="T0" fmla="*/ 326 w 341"/>
                <a:gd name="T1" fmla="*/ 0 h 176"/>
                <a:gd name="T2" fmla="*/ 0 w 341"/>
                <a:gd name="T3" fmla="*/ 169 h 176"/>
                <a:gd name="T4" fmla="*/ 341 w 341"/>
                <a:gd name="T5" fmla="*/ 176 h 176"/>
                <a:gd name="T6" fmla="*/ 326 w 341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6">
                  <a:moveTo>
                    <a:pt x="326" y="0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244" y="114"/>
                    <a:pt x="341" y="176"/>
                  </a:cubicBezTo>
                  <a:cubicBezTo>
                    <a:pt x="341" y="176"/>
                    <a:pt x="252" y="92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39"/>
            <p:cNvSpPr>
              <a:spLocks noEditPoints="1"/>
            </p:cNvSpPr>
            <p:nvPr userDrawn="1"/>
          </p:nvSpPr>
          <p:spPr bwMode="auto">
            <a:xfrm>
              <a:off x="3712" y="2561"/>
              <a:ext cx="109" cy="109"/>
            </a:xfrm>
            <a:custGeom>
              <a:avLst/>
              <a:gdLst>
                <a:gd name="T0" fmla="*/ 0 w 57"/>
                <a:gd name="T1" fmla="*/ 47 h 57"/>
                <a:gd name="T2" fmla="*/ 6 w 57"/>
                <a:gd name="T3" fmla="*/ 47 h 57"/>
                <a:gd name="T4" fmla="*/ 6 w 57"/>
                <a:gd name="T5" fmla="*/ 10 h 57"/>
                <a:gd name="T6" fmla="*/ 0 w 57"/>
                <a:gd name="T7" fmla="*/ 10 h 57"/>
                <a:gd name="T8" fmla="*/ 0 w 57"/>
                <a:gd name="T9" fmla="*/ 0 h 57"/>
                <a:gd name="T10" fmla="*/ 23 w 57"/>
                <a:gd name="T11" fmla="*/ 0 h 57"/>
                <a:gd name="T12" fmla="*/ 57 w 57"/>
                <a:gd name="T13" fmla="*/ 28 h 57"/>
                <a:gd name="T14" fmla="*/ 22 w 57"/>
                <a:gd name="T15" fmla="*/ 57 h 57"/>
                <a:gd name="T16" fmla="*/ 0 w 57"/>
                <a:gd name="T17" fmla="*/ 57 h 57"/>
                <a:gd name="T18" fmla="*/ 0 w 57"/>
                <a:gd name="T19" fmla="*/ 47 h 57"/>
                <a:gd name="T20" fmla="*/ 24 w 57"/>
                <a:gd name="T21" fmla="*/ 47 h 57"/>
                <a:gd name="T22" fmla="*/ 44 w 57"/>
                <a:gd name="T23" fmla="*/ 28 h 57"/>
                <a:gd name="T24" fmla="*/ 23 w 57"/>
                <a:gd name="T25" fmla="*/ 10 h 57"/>
                <a:gd name="T26" fmla="*/ 19 w 57"/>
                <a:gd name="T27" fmla="*/ 10 h 57"/>
                <a:gd name="T28" fmla="*/ 19 w 57"/>
                <a:gd name="T29" fmla="*/ 47 h 57"/>
                <a:gd name="T30" fmla="*/ 24 w 57"/>
                <a:gd name="T31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7">
                  <a:moveTo>
                    <a:pt x="0" y="47"/>
                  </a:moveTo>
                  <a:cubicBezTo>
                    <a:pt x="6" y="47"/>
                    <a:pt x="6" y="47"/>
                    <a:pt x="6" y="47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0"/>
                    <a:pt x="57" y="11"/>
                    <a:pt x="57" y="28"/>
                  </a:cubicBezTo>
                  <a:cubicBezTo>
                    <a:pt x="57" y="45"/>
                    <a:pt x="45" y="57"/>
                    <a:pt x="22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47"/>
                  </a:lnTo>
                  <a:close/>
                  <a:moveTo>
                    <a:pt x="24" y="47"/>
                  </a:moveTo>
                  <a:cubicBezTo>
                    <a:pt x="37" y="47"/>
                    <a:pt x="44" y="40"/>
                    <a:pt x="44" y="28"/>
                  </a:cubicBezTo>
                  <a:cubicBezTo>
                    <a:pt x="44" y="16"/>
                    <a:pt x="36" y="10"/>
                    <a:pt x="23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7"/>
                    <a:pt x="19" y="47"/>
                    <a:pt x="19" y="47"/>
                  </a:cubicBezTo>
                  <a:lnTo>
                    <a:pt x="2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40"/>
            <p:cNvSpPr>
              <a:spLocks/>
            </p:cNvSpPr>
            <p:nvPr userDrawn="1"/>
          </p:nvSpPr>
          <p:spPr bwMode="auto">
            <a:xfrm>
              <a:off x="3823" y="2561"/>
              <a:ext cx="108" cy="109"/>
            </a:xfrm>
            <a:custGeom>
              <a:avLst/>
              <a:gdLst>
                <a:gd name="T0" fmla="*/ 28 w 108"/>
                <a:gd name="T1" fmla="*/ 90 h 109"/>
                <a:gd name="T2" fmla="*/ 41 w 108"/>
                <a:gd name="T3" fmla="*/ 90 h 109"/>
                <a:gd name="T4" fmla="*/ 41 w 108"/>
                <a:gd name="T5" fmla="*/ 67 h 109"/>
                <a:gd name="T6" fmla="*/ 11 w 108"/>
                <a:gd name="T7" fmla="*/ 19 h 109"/>
                <a:gd name="T8" fmla="*/ 0 w 108"/>
                <a:gd name="T9" fmla="*/ 19 h 109"/>
                <a:gd name="T10" fmla="*/ 0 w 108"/>
                <a:gd name="T11" fmla="*/ 0 h 109"/>
                <a:gd name="T12" fmla="*/ 47 w 108"/>
                <a:gd name="T13" fmla="*/ 0 h 109"/>
                <a:gd name="T14" fmla="*/ 47 w 108"/>
                <a:gd name="T15" fmla="*/ 19 h 109"/>
                <a:gd name="T16" fmla="*/ 36 w 108"/>
                <a:gd name="T17" fmla="*/ 19 h 109"/>
                <a:gd name="T18" fmla="*/ 55 w 108"/>
                <a:gd name="T19" fmla="*/ 50 h 109"/>
                <a:gd name="T20" fmla="*/ 74 w 108"/>
                <a:gd name="T21" fmla="*/ 19 h 109"/>
                <a:gd name="T22" fmla="*/ 62 w 108"/>
                <a:gd name="T23" fmla="*/ 19 h 109"/>
                <a:gd name="T24" fmla="*/ 62 w 108"/>
                <a:gd name="T25" fmla="*/ 0 h 109"/>
                <a:gd name="T26" fmla="*/ 108 w 108"/>
                <a:gd name="T27" fmla="*/ 0 h 109"/>
                <a:gd name="T28" fmla="*/ 108 w 108"/>
                <a:gd name="T29" fmla="*/ 19 h 109"/>
                <a:gd name="T30" fmla="*/ 97 w 108"/>
                <a:gd name="T31" fmla="*/ 19 h 109"/>
                <a:gd name="T32" fmla="*/ 66 w 108"/>
                <a:gd name="T33" fmla="*/ 67 h 109"/>
                <a:gd name="T34" fmla="*/ 66 w 108"/>
                <a:gd name="T35" fmla="*/ 90 h 109"/>
                <a:gd name="T36" fmla="*/ 80 w 108"/>
                <a:gd name="T37" fmla="*/ 90 h 109"/>
                <a:gd name="T38" fmla="*/ 80 w 108"/>
                <a:gd name="T39" fmla="*/ 109 h 109"/>
                <a:gd name="T40" fmla="*/ 28 w 108"/>
                <a:gd name="T41" fmla="*/ 109 h 109"/>
                <a:gd name="T42" fmla="*/ 28 w 108"/>
                <a:gd name="T43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09">
                  <a:moveTo>
                    <a:pt x="28" y="90"/>
                  </a:moveTo>
                  <a:lnTo>
                    <a:pt x="41" y="90"/>
                  </a:lnTo>
                  <a:lnTo>
                    <a:pt x="41" y="67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9"/>
                  </a:lnTo>
                  <a:lnTo>
                    <a:pt x="36" y="19"/>
                  </a:lnTo>
                  <a:lnTo>
                    <a:pt x="55" y="50"/>
                  </a:lnTo>
                  <a:lnTo>
                    <a:pt x="74" y="19"/>
                  </a:lnTo>
                  <a:lnTo>
                    <a:pt x="62" y="19"/>
                  </a:lnTo>
                  <a:lnTo>
                    <a:pt x="62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97" y="19"/>
                  </a:lnTo>
                  <a:lnTo>
                    <a:pt x="66" y="67"/>
                  </a:lnTo>
                  <a:lnTo>
                    <a:pt x="66" y="90"/>
                  </a:lnTo>
                  <a:lnTo>
                    <a:pt x="80" y="90"/>
                  </a:lnTo>
                  <a:lnTo>
                    <a:pt x="80" y="109"/>
                  </a:lnTo>
                  <a:lnTo>
                    <a:pt x="28" y="109"/>
                  </a:lnTo>
                  <a:lnTo>
                    <a:pt x="2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3939" y="2561"/>
              <a:ext cx="118" cy="111"/>
            </a:xfrm>
            <a:custGeom>
              <a:avLst/>
              <a:gdLst>
                <a:gd name="T0" fmla="*/ 107 w 118"/>
                <a:gd name="T1" fmla="*/ 111 h 111"/>
                <a:gd name="T2" fmla="*/ 89 w 118"/>
                <a:gd name="T3" fmla="*/ 111 h 111"/>
                <a:gd name="T4" fmla="*/ 36 w 118"/>
                <a:gd name="T5" fmla="*/ 40 h 111"/>
                <a:gd name="T6" fmla="*/ 36 w 118"/>
                <a:gd name="T7" fmla="*/ 90 h 111"/>
                <a:gd name="T8" fmla="*/ 49 w 118"/>
                <a:gd name="T9" fmla="*/ 90 h 111"/>
                <a:gd name="T10" fmla="*/ 49 w 118"/>
                <a:gd name="T11" fmla="*/ 109 h 111"/>
                <a:gd name="T12" fmla="*/ 0 w 118"/>
                <a:gd name="T13" fmla="*/ 109 h 111"/>
                <a:gd name="T14" fmla="*/ 0 w 118"/>
                <a:gd name="T15" fmla="*/ 90 h 111"/>
                <a:gd name="T16" fmla="*/ 13 w 118"/>
                <a:gd name="T17" fmla="*/ 90 h 111"/>
                <a:gd name="T18" fmla="*/ 13 w 118"/>
                <a:gd name="T19" fmla="*/ 19 h 111"/>
                <a:gd name="T20" fmla="*/ 0 w 118"/>
                <a:gd name="T21" fmla="*/ 19 h 111"/>
                <a:gd name="T22" fmla="*/ 0 w 118"/>
                <a:gd name="T23" fmla="*/ 0 h 111"/>
                <a:gd name="T24" fmla="*/ 32 w 118"/>
                <a:gd name="T25" fmla="*/ 0 h 111"/>
                <a:gd name="T26" fmla="*/ 84 w 118"/>
                <a:gd name="T27" fmla="*/ 65 h 111"/>
                <a:gd name="T28" fmla="*/ 84 w 118"/>
                <a:gd name="T29" fmla="*/ 19 h 111"/>
                <a:gd name="T30" fmla="*/ 70 w 118"/>
                <a:gd name="T31" fmla="*/ 19 h 111"/>
                <a:gd name="T32" fmla="*/ 70 w 118"/>
                <a:gd name="T33" fmla="*/ 0 h 111"/>
                <a:gd name="T34" fmla="*/ 118 w 118"/>
                <a:gd name="T35" fmla="*/ 0 h 111"/>
                <a:gd name="T36" fmla="*/ 118 w 118"/>
                <a:gd name="T37" fmla="*/ 19 h 111"/>
                <a:gd name="T38" fmla="*/ 107 w 118"/>
                <a:gd name="T39" fmla="*/ 19 h 111"/>
                <a:gd name="T40" fmla="*/ 107 w 118"/>
                <a:gd name="T4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11">
                  <a:moveTo>
                    <a:pt x="107" y="111"/>
                  </a:moveTo>
                  <a:lnTo>
                    <a:pt x="89" y="111"/>
                  </a:lnTo>
                  <a:lnTo>
                    <a:pt x="36" y="40"/>
                  </a:lnTo>
                  <a:lnTo>
                    <a:pt x="36" y="90"/>
                  </a:lnTo>
                  <a:lnTo>
                    <a:pt x="49" y="90"/>
                  </a:lnTo>
                  <a:lnTo>
                    <a:pt x="49" y="109"/>
                  </a:lnTo>
                  <a:lnTo>
                    <a:pt x="0" y="109"/>
                  </a:lnTo>
                  <a:lnTo>
                    <a:pt x="0" y="90"/>
                  </a:ln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84" y="65"/>
                  </a:lnTo>
                  <a:lnTo>
                    <a:pt x="84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07" y="19"/>
                  </a:lnTo>
                  <a:lnTo>
                    <a:pt x="107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42"/>
            <p:cNvSpPr>
              <a:spLocks noEditPoints="1"/>
            </p:cNvSpPr>
            <p:nvPr userDrawn="1"/>
          </p:nvSpPr>
          <p:spPr bwMode="auto">
            <a:xfrm>
              <a:off x="4061" y="2561"/>
              <a:ext cx="118" cy="109"/>
            </a:xfrm>
            <a:custGeom>
              <a:avLst/>
              <a:gdLst>
                <a:gd name="T0" fmla="*/ 47 w 118"/>
                <a:gd name="T1" fmla="*/ 109 h 109"/>
                <a:gd name="T2" fmla="*/ 0 w 118"/>
                <a:gd name="T3" fmla="*/ 109 h 109"/>
                <a:gd name="T4" fmla="*/ 0 w 118"/>
                <a:gd name="T5" fmla="*/ 90 h 109"/>
                <a:gd name="T6" fmla="*/ 11 w 118"/>
                <a:gd name="T7" fmla="*/ 90 h 109"/>
                <a:gd name="T8" fmla="*/ 36 w 118"/>
                <a:gd name="T9" fmla="*/ 19 h 109"/>
                <a:gd name="T10" fmla="*/ 23 w 118"/>
                <a:gd name="T11" fmla="*/ 19 h 109"/>
                <a:gd name="T12" fmla="*/ 23 w 118"/>
                <a:gd name="T13" fmla="*/ 0 h 109"/>
                <a:gd name="T14" fmla="*/ 95 w 118"/>
                <a:gd name="T15" fmla="*/ 0 h 109"/>
                <a:gd name="T16" fmla="*/ 95 w 118"/>
                <a:gd name="T17" fmla="*/ 19 h 109"/>
                <a:gd name="T18" fmla="*/ 82 w 118"/>
                <a:gd name="T19" fmla="*/ 19 h 109"/>
                <a:gd name="T20" fmla="*/ 107 w 118"/>
                <a:gd name="T21" fmla="*/ 90 h 109"/>
                <a:gd name="T22" fmla="*/ 118 w 118"/>
                <a:gd name="T23" fmla="*/ 90 h 109"/>
                <a:gd name="T24" fmla="*/ 118 w 118"/>
                <a:gd name="T25" fmla="*/ 109 h 109"/>
                <a:gd name="T26" fmla="*/ 70 w 118"/>
                <a:gd name="T27" fmla="*/ 109 h 109"/>
                <a:gd name="T28" fmla="*/ 70 w 118"/>
                <a:gd name="T29" fmla="*/ 90 h 109"/>
                <a:gd name="T30" fmla="*/ 82 w 118"/>
                <a:gd name="T31" fmla="*/ 90 h 109"/>
                <a:gd name="T32" fmla="*/ 76 w 118"/>
                <a:gd name="T33" fmla="*/ 75 h 109"/>
                <a:gd name="T34" fmla="*/ 40 w 118"/>
                <a:gd name="T35" fmla="*/ 75 h 109"/>
                <a:gd name="T36" fmla="*/ 34 w 118"/>
                <a:gd name="T37" fmla="*/ 90 h 109"/>
                <a:gd name="T38" fmla="*/ 47 w 118"/>
                <a:gd name="T39" fmla="*/ 90 h 109"/>
                <a:gd name="T40" fmla="*/ 47 w 118"/>
                <a:gd name="T41" fmla="*/ 109 h 109"/>
                <a:gd name="T42" fmla="*/ 46 w 118"/>
                <a:gd name="T43" fmla="*/ 57 h 109"/>
                <a:gd name="T44" fmla="*/ 72 w 118"/>
                <a:gd name="T45" fmla="*/ 57 h 109"/>
                <a:gd name="T46" fmla="*/ 59 w 118"/>
                <a:gd name="T47" fmla="*/ 19 h 109"/>
                <a:gd name="T48" fmla="*/ 46 w 118"/>
                <a:gd name="T49" fmla="*/ 5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" h="109">
                  <a:moveTo>
                    <a:pt x="47" y="109"/>
                  </a:moveTo>
                  <a:lnTo>
                    <a:pt x="0" y="109"/>
                  </a:lnTo>
                  <a:lnTo>
                    <a:pt x="0" y="90"/>
                  </a:lnTo>
                  <a:lnTo>
                    <a:pt x="11" y="90"/>
                  </a:lnTo>
                  <a:lnTo>
                    <a:pt x="36" y="19"/>
                  </a:lnTo>
                  <a:lnTo>
                    <a:pt x="23" y="19"/>
                  </a:lnTo>
                  <a:lnTo>
                    <a:pt x="23" y="0"/>
                  </a:lnTo>
                  <a:lnTo>
                    <a:pt x="95" y="0"/>
                  </a:lnTo>
                  <a:lnTo>
                    <a:pt x="95" y="19"/>
                  </a:lnTo>
                  <a:lnTo>
                    <a:pt x="82" y="19"/>
                  </a:lnTo>
                  <a:lnTo>
                    <a:pt x="107" y="90"/>
                  </a:lnTo>
                  <a:lnTo>
                    <a:pt x="118" y="90"/>
                  </a:lnTo>
                  <a:lnTo>
                    <a:pt x="118" y="109"/>
                  </a:lnTo>
                  <a:lnTo>
                    <a:pt x="70" y="109"/>
                  </a:lnTo>
                  <a:lnTo>
                    <a:pt x="70" y="90"/>
                  </a:lnTo>
                  <a:lnTo>
                    <a:pt x="82" y="90"/>
                  </a:lnTo>
                  <a:lnTo>
                    <a:pt x="76" y="75"/>
                  </a:lnTo>
                  <a:lnTo>
                    <a:pt x="40" y="75"/>
                  </a:lnTo>
                  <a:lnTo>
                    <a:pt x="34" y="90"/>
                  </a:lnTo>
                  <a:lnTo>
                    <a:pt x="47" y="90"/>
                  </a:lnTo>
                  <a:lnTo>
                    <a:pt x="47" y="109"/>
                  </a:lnTo>
                  <a:close/>
                  <a:moveTo>
                    <a:pt x="46" y="57"/>
                  </a:moveTo>
                  <a:lnTo>
                    <a:pt x="72" y="57"/>
                  </a:lnTo>
                  <a:lnTo>
                    <a:pt x="59" y="19"/>
                  </a:lnTo>
                  <a:lnTo>
                    <a:pt x="4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4183" y="2561"/>
              <a:ext cx="139" cy="109"/>
            </a:xfrm>
            <a:custGeom>
              <a:avLst/>
              <a:gdLst>
                <a:gd name="T0" fmla="*/ 0 w 139"/>
                <a:gd name="T1" fmla="*/ 90 h 109"/>
                <a:gd name="T2" fmla="*/ 13 w 139"/>
                <a:gd name="T3" fmla="*/ 90 h 109"/>
                <a:gd name="T4" fmla="*/ 17 w 139"/>
                <a:gd name="T5" fmla="*/ 19 h 109"/>
                <a:gd name="T6" fmla="*/ 4 w 139"/>
                <a:gd name="T7" fmla="*/ 19 h 109"/>
                <a:gd name="T8" fmla="*/ 4 w 139"/>
                <a:gd name="T9" fmla="*/ 0 h 109"/>
                <a:gd name="T10" fmla="*/ 38 w 139"/>
                <a:gd name="T11" fmla="*/ 0 h 109"/>
                <a:gd name="T12" fmla="*/ 70 w 139"/>
                <a:gd name="T13" fmla="*/ 55 h 109"/>
                <a:gd name="T14" fmla="*/ 101 w 139"/>
                <a:gd name="T15" fmla="*/ 0 h 109"/>
                <a:gd name="T16" fmla="*/ 135 w 139"/>
                <a:gd name="T17" fmla="*/ 0 h 109"/>
                <a:gd name="T18" fmla="*/ 135 w 139"/>
                <a:gd name="T19" fmla="*/ 19 h 109"/>
                <a:gd name="T20" fmla="*/ 122 w 139"/>
                <a:gd name="T21" fmla="*/ 19 h 109"/>
                <a:gd name="T22" fmla="*/ 126 w 139"/>
                <a:gd name="T23" fmla="*/ 90 h 109"/>
                <a:gd name="T24" fmla="*/ 139 w 139"/>
                <a:gd name="T25" fmla="*/ 90 h 109"/>
                <a:gd name="T26" fmla="*/ 139 w 139"/>
                <a:gd name="T27" fmla="*/ 109 h 109"/>
                <a:gd name="T28" fmla="*/ 89 w 139"/>
                <a:gd name="T29" fmla="*/ 109 h 109"/>
                <a:gd name="T30" fmla="*/ 89 w 139"/>
                <a:gd name="T31" fmla="*/ 90 h 109"/>
                <a:gd name="T32" fmla="*/ 103 w 139"/>
                <a:gd name="T33" fmla="*/ 90 h 109"/>
                <a:gd name="T34" fmla="*/ 99 w 139"/>
                <a:gd name="T35" fmla="*/ 40 h 109"/>
                <a:gd name="T36" fmla="*/ 70 w 139"/>
                <a:gd name="T37" fmla="*/ 92 h 109"/>
                <a:gd name="T38" fmla="*/ 68 w 139"/>
                <a:gd name="T39" fmla="*/ 92 h 109"/>
                <a:gd name="T40" fmla="*/ 38 w 139"/>
                <a:gd name="T41" fmla="*/ 40 h 109"/>
                <a:gd name="T42" fmla="*/ 36 w 139"/>
                <a:gd name="T43" fmla="*/ 90 h 109"/>
                <a:gd name="T44" fmla="*/ 49 w 139"/>
                <a:gd name="T45" fmla="*/ 90 h 109"/>
                <a:gd name="T46" fmla="*/ 49 w 139"/>
                <a:gd name="T47" fmla="*/ 109 h 109"/>
                <a:gd name="T48" fmla="*/ 0 w 139"/>
                <a:gd name="T49" fmla="*/ 109 h 109"/>
                <a:gd name="T50" fmla="*/ 0 w 139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09">
                  <a:moveTo>
                    <a:pt x="0" y="90"/>
                  </a:moveTo>
                  <a:lnTo>
                    <a:pt x="13" y="90"/>
                  </a:lnTo>
                  <a:lnTo>
                    <a:pt x="17" y="19"/>
                  </a:lnTo>
                  <a:lnTo>
                    <a:pt x="4" y="19"/>
                  </a:lnTo>
                  <a:lnTo>
                    <a:pt x="4" y="0"/>
                  </a:lnTo>
                  <a:lnTo>
                    <a:pt x="38" y="0"/>
                  </a:lnTo>
                  <a:lnTo>
                    <a:pt x="70" y="55"/>
                  </a:lnTo>
                  <a:lnTo>
                    <a:pt x="101" y="0"/>
                  </a:lnTo>
                  <a:lnTo>
                    <a:pt x="135" y="0"/>
                  </a:lnTo>
                  <a:lnTo>
                    <a:pt x="135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9" y="90"/>
                  </a:lnTo>
                  <a:lnTo>
                    <a:pt x="139" y="109"/>
                  </a:lnTo>
                  <a:lnTo>
                    <a:pt x="89" y="109"/>
                  </a:lnTo>
                  <a:lnTo>
                    <a:pt x="89" y="90"/>
                  </a:lnTo>
                  <a:lnTo>
                    <a:pt x="103" y="90"/>
                  </a:lnTo>
                  <a:lnTo>
                    <a:pt x="99" y="40"/>
                  </a:lnTo>
                  <a:lnTo>
                    <a:pt x="70" y="92"/>
                  </a:lnTo>
                  <a:lnTo>
                    <a:pt x="68" y="92"/>
                  </a:lnTo>
                  <a:lnTo>
                    <a:pt x="38" y="40"/>
                  </a:lnTo>
                  <a:lnTo>
                    <a:pt x="36" y="90"/>
                  </a:lnTo>
                  <a:lnTo>
                    <a:pt x="49" y="90"/>
                  </a:lnTo>
                  <a:lnTo>
                    <a:pt x="49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4331" y="2561"/>
              <a:ext cx="52" cy="109"/>
            </a:xfrm>
            <a:custGeom>
              <a:avLst/>
              <a:gdLst>
                <a:gd name="T0" fmla="*/ 0 w 52"/>
                <a:gd name="T1" fmla="*/ 90 h 109"/>
                <a:gd name="T2" fmla="*/ 16 w 52"/>
                <a:gd name="T3" fmla="*/ 90 h 109"/>
                <a:gd name="T4" fmla="*/ 16 w 52"/>
                <a:gd name="T5" fmla="*/ 19 h 109"/>
                <a:gd name="T6" fmla="*/ 0 w 52"/>
                <a:gd name="T7" fmla="*/ 19 h 109"/>
                <a:gd name="T8" fmla="*/ 0 w 52"/>
                <a:gd name="T9" fmla="*/ 0 h 109"/>
                <a:gd name="T10" fmla="*/ 52 w 52"/>
                <a:gd name="T11" fmla="*/ 0 h 109"/>
                <a:gd name="T12" fmla="*/ 52 w 52"/>
                <a:gd name="T13" fmla="*/ 19 h 109"/>
                <a:gd name="T14" fmla="*/ 39 w 52"/>
                <a:gd name="T15" fmla="*/ 19 h 109"/>
                <a:gd name="T16" fmla="*/ 39 w 52"/>
                <a:gd name="T17" fmla="*/ 90 h 109"/>
                <a:gd name="T18" fmla="*/ 52 w 52"/>
                <a:gd name="T19" fmla="*/ 90 h 109"/>
                <a:gd name="T20" fmla="*/ 52 w 52"/>
                <a:gd name="T21" fmla="*/ 109 h 109"/>
                <a:gd name="T22" fmla="*/ 0 w 52"/>
                <a:gd name="T23" fmla="*/ 109 h 109"/>
                <a:gd name="T24" fmla="*/ 0 w 52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9">
                  <a:moveTo>
                    <a:pt x="0" y="90"/>
                  </a:moveTo>
                  <a:lnTo>
                    <a:pt x="16" y="90"/>
                  </a:lnTo>
                  <a:lnTo>
                    <a:pt x="1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9"/>
                  </a:lnTo>
                  <a:lnTo>
                    <a:pt x="39" y="19"/>
                  </a:lnTo>
                  <a:lnTo>
                    <a:pt x="39" y="90"/>
                  </a:lnTo>
                  <a:lnTo>
                    <a:pt x="52" y="90"/>
                  </a:lnTo>
                  <a:lnTo>
                    <a:pt x="52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4394" y="2557"/>
              <a:ext cx="105" cy="117"/>
            </a:xfrm>
            <a:custGeom>
              <a:avLst/>
              <a:gdLst>
                <a:gd name="T0" fmla="*/ 31 w 55"/>
                <a:gd name="T1" fmla="*/ 61 h 61"/>
                <a:gd name="T2" fmla="*/ 0 w 55"/>
                <a:gd name="T3" fmla="*/ 31 h 61"/>
                <a:gd name="T4" fmla="*/ 31 w 55"/>
                <a:gd name="T5" fmla="*/ 0 h 61"/>
                <a:gd name="T6" fmla="*/ 54 w 55"/>
                <a:gd name="T7" fmla="*/ 15 h 61"/>
                <a:gd name="T8" fmla="*/ 47 w 55"/>
                <a:gd name="T9" fmla="*/ 23 h 61"/>
                <a:gd name="T10" fmla="*/ 40 w 55"/>
                <a:gd name="T11" fmla="*/ 16 h 61"/>
                <a:gd name="T12" fmla="*/ 40 w 55"/>
                <a:gd name="T13" fmla="*/ 13 h 61"/>
                <a:gd name="T14" fmla="*/ 31 w 55"/>
                <a:gd name="T15" fmla="*/ 12 h 61"/>
                <a:gd name="T16" fmla="*/ 13 w 55"/>
                <a:gd name="T17" fmla="*/ 30 h 61"/>
                <a:gd name="T18" fmla="*/ 32 w 55"/>
                <a:gd name="T19" fmla="*/ 49 h 61"/>
                <a:gd name="T20" fmla="*/ 48 w 55"/>
                <a:gd name="T21" fmla="*/ 42 h 61"/>
                <a:gd name="T22" fmla="*/ 55 w 55"/>
                <a:gd name="T23" fmla="*/ 51 h 61"/>
                <a:gd name="T24" fmla="*/ 31 w 55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1">
                  <a:moveTo>
                    <a:pt x="31" y="61"/>
                  </a:moveTo>
                  <a:cubicBezTo>
                    <a:pt x="13" y="61"/>
                    <a:pt x="0" y="49"/>
                    <a:pt x="0" y="31"/>
                  </a:cubicBezTo>
                  <a:cubicBezTo>
                    <a:pt x="0" y="13"/>
                    <a:pt x="13" y="0"/>
                    <a:pt x="31" y="0"/>
                  </a:cubicBezTo>
                  <a:cubicBezTo>
                    <a:pt x="45" y="0"/>
                    <a:pt x="54" y="8"/>
                    <a:pt x="54" y="15"/>
                  </a:cubicBezTo>
                  <a:cubicBezTo>
                    <a:pt x="54" y="19"/>
                    <a:pt x="51" y="23"/>
                    <a:pt x="47" y="23"/>
                  </a:cubicBezTo>
                  <a:cubicBezTo>
                    <a:pt x="43" y="23"/>
                    <a:pt x="40" y="20"/>
                    <a:pt x="40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38" y="12"/>
                    <a:pt x="35" y="12"/>
                    <a:pt x="31" y="12"/>
                  </a:cubicBezTo>
                  <a:cubicBezTo>
                    <a:pt x="21" y="12"/>
                    <a:pt x="13" y="19"/>
                    <a:pt x="13" y="30"/>
                  </a:cubicBezTo>
                  <a:cubicBezTo>
                    <a:pt x="13" y="41"/>
                    <a:pt x="21" y="49"/>
                    <a:pt x="32" y="49"/>
                  </a:cubicBezTo>
                  <a:cubicBezTo>
                    <a:pt x="38" y="49"/>
                    <a:pt x="44" y="46"/>
                    <a:pt x="48" y="4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49" y="57"/>
                    <a:pt x="41" y="61"/>
                    <a:pt x="3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4545" y="2557"/>
              <a:ext cx="105" cy="117"/>
            </a:xfrm>
            <a:custGeom>
              <a:avLst/>
              <a:gdLst>
                <a:gd name="T0" fmla="*/ 31 w 55"/>
                <a:gd name="T1" fmla="*/ 61 h 61"/>
                <a:gd name="T2" fmla="*/ 0 w 55"/>
                <a:gd name="T3" fmla="*/ 31 h 61"/>
                <a:gd name="T4" fmla="*/ 31 w 55"/>
                <a:gd name="T5" fmla="*/ 0 h 61"/>
                <a:gd name="T6" fmla="*/ 54 w 55"/>
                <a:gd name="T7" fmla="*/ 15 h 61"/>
                <a:gd name="T8" fmla="*/ 46 w 55"/>
                <a:gd name="T9" fmla="*/ 23 h 61"/>
                <a:gd name="T10" fmla="*/ 39 w 55"/>
                <a:gd name="T11" fmla="*/ 16 h 61"/>
                <a:gd name="T12" fmla="*/ 40 w 55"/>
                <a:gd name="T13" fmla="*/ 13 h 61"/>
                <a:gd name="T14" fmla="*/ 31 w 55"/>
                <a:gd name="T15" fmla="*/ 12 h 61"/>
                <a:gd name="T16" fmla="*/ 13 w 55"/>
                <a:gd name="T17" fmla="*/ 30 h 61"/>
                <a:gd name="T18" fmla="*/ 31 w 55"/>
                <a:gd name="T19" fmla="*/ 49 h 61"/>
                <a:gd name="T20" fmla="*/ 48 w 55"/>
                <a:gd name="T21" fmla="*/ 42 h 61"/>
                <a:gd name="T22" fmla="*/ 55 w 55"/>
                <a:gd name="T23" fmla="*/ 51 h 61"/>
                <a:gd name="T24" fmla="*/ 31 w 55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1">
                  <a:moveTo>
                    <a:pt x="31" y="61"/>
                  </a:moveTo>
                  <a:cubicBezTo>
                    <a:pt x="13" y="61"/>
                    <a:pt x="0" y="49"/>
                    <a:pt x="0" y="31"/>
                  </a:cubicBezTo>
                  <a:cubicBezTo>
                    <a:pt x="0" y="13"/>
                    <a:pt x="13" y="0"/>
                    <a:pt x="31" y="0"/>
                  </a:cubicBezTo>
                  <a:cubicBezTo>
                    <a:pt x="45" y="0"/>
                    <a:pt x="54" y="8"/>
                    <a:pt x="54" y="15"/>
                  </a:cubicBezTo>
                  <a:cubicBezTo>
                    <a:pt x="54" y="19"/>
                    <a:pt x="51" y="23"/>
                    <a:pt x="46" y="23"/>
                  </a:cubicBezTo>
                  <a:cubicBezTo>
                    <a:pt x="42" y="23"/>
                    <a:pt x="39" y="20"/>
                    <a:pt x="39" y="16"/>
                  </a:cubicBezTo>
                  <a:cubicBezTo>
                    <a:pt x="39" y="15"/>
                    <a:pt x="39" y="14"/>
                    <a:pt x="40" y="13"/>
                  </a:cubicBezTo>
                  <a:cubicBezTo>
                    <a:pt x="38" y="12"/>
                    <a:pt x="35" y="12"/>
                    <a:pt x="31" y="12"/>
                  </a:cubicBezTo>
                  <a:cubicBezTo>
                    <a:pt x="21" y="12"/>
                    <a:pt x="13" y="19"/>
                    <a:pt x="13" y="30"/>
                  </a:cubicBezTo>
                  <a:cubicBezTo>
                    <a:pt x="13" y="41"/>
                    <a:pt x="20" y="49"/>
                    <a:pt x="31" y="49"/>
                  </a:cubicBezTo>
                  <a:cubicBezTo>
                    <a:pt x="38" y="49"/>
                    <a:pt x="43" y="46"/>
                    <a:pt x="48" y="4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49" y="57"/>
                    <a:pt x="41" y="61"/>
                    <a:pt x="3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47"/>
            <p:cNvSpPr>
              <a:spLocks noEditPoints="1"/>
            </p:cNvSpPr>
            <p:nvPr userDrawn="1"/>
          </p:nvSpPr>
          <p:spPr bwMode="auto">
            <a:xfrm>
              <a:off x="4659" y="2557"/>
              <a:ext cx="115" cy="117"/>
            </a:xfrm>
            <a:custGeom>
              <a:avLst/>
              <a:gdLst>
                <a:gd name="T0" fmla="*/ 0 w 60"/>
                <a:gd name="T1" fmla="*/ 30 h 61"/>
                <a:gd name="T2" fmla="*/ 30 w 60"/>
                <a:gd name="T3" fmla="*/ 0 h 61"/>
                <a:gd name="T4" fmla="*/ 60 w 60"/>
                <a:gd name="T5" fmla="*/ 30 h 61"/>
                <a:gd name="T6" fmla="*/ 30 w 60"/>
                <a:gd name="T7" fmla="*/ 61 h 61"/>
                <a:gd name="T8" fmla="*/ 0 w 60"/>
                <a:gd name="T9" fmla="*/ 30 h 61"/>
                <a:gd name="T10" fmla="*/ 47 w 60"/>
                <a:gd name="T11" fmla="*/ 30 h 61"/>
                <a:gd name="T12" fmla="*/ 30 w 60"/>
                <a:gd name="T13" fmla="*/ 12 h 61"/>
                <a:gd name="T14" fmla="*/ 13 w 60"/>
                <a:gd name="T15" fmla="*/ 30 h 61"/>
                <a:gd name="T16" fmla="*/ 30 w 60"/>
                <a:gd name="T17" fmla="*/ 49 h 61"/>
                <a:gd name="T18" fmla="*/ 47 w 60"/>
                <a:gd name="T1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0" y="30"/>
                  </a:moveTo>
                  <a:cubicBezTo>
                    <a:pt x="0" y="13"/>
                    <a:pt x="12" y="0"/>
                    <a:pt x="30" y="0"/>
                  </a:cubicBezTo>
                  <a:cubicBezTo>
                    <a:pt x="48" y="0"/>
                    <a:pt x="60" y="14"/>
                    <a:pt x="60" y="30"/>
                  </a:cubicBezTo>
                  <a:cubicBezTo>
                    <a:pt x="60" y="47"/>
                    <a:pt x="47" y="61"/>
                    <a:pt x="30" y="61"/>
                  </a:cubicBezTo>
                  <a:cubicBezTo>
                    <a:pt x="12" y="61"/>
                    <a:pt x="0" y="47"/>
                    <a:pt x="0" y="30"/>
                  </a:cubicBezTo>
                  <a:moveTo>
                    <a:pt x="47" y="30"/>
                  </a:moveTo>
                  <a:cubicBezTo>
                    <a:pt x="47" y="19"/>
                    <a:pt x="40" y="12"/>
                    <a:pt x="30" y="12"/>
                  </a:cubicBezTo>
                  <a:cubicBezTo>
                    <a:pt x="20" y="12"/>
                    <a:pt x="13" y="19"/>
                    <a:pt x="13" y="30"/>
                  </a:cubicBezTo>
                  <a:cubicBezTo>
                    <a:pt x="13" y="41"/>
                    <a:pt x="20" y="49"/>
                    <a:pt x="30" y="49"/>
                  </a:cubicBezTo>
                  <a:cubicBezTo>
                    <a:pt x="39" y="49"/>
                    <a:pt x="47" y="42"/>
                    <a:pt x="47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4781" y="2561"/>
              <a:ext cx="139" cy="109"/>
            </a:xfrm>
            <a:custGeom>
              <a:avLst/>
              <a:gdLst>
                <a:gd name="T0" fmla="*/ 0 w 139"/>
                <a:gd name="T1" fmla="*/ 90 h 109"/>
                <a:gd name="T2" fmla="*/ 14 w 139"/>
                <a:gd name="T3" fmla="*/ 90 h 109"/>
                <a:gd name="T4" fmla="*/ 17 w 139"/>
                <a:gd name="T5" fmla="*/ 19 h 109"/>
                <a:gd name="T6" fmla="*/ 4 w 139"/>
                <a:gd name="T7" fmla="*/ 19 h 109"/>
                <a:gd name="T8" fmla="*/ 4 w 139"/>
                <a:gd name="T9" fmla="*/ 0 h 109"/>
                <a:gd name="T10" fmla="*/ 40 w 139"/>
                <a:gd name="T11" fmla="*/ 0 h 109"/>
                <a:gd name="T12" fmla="*/ 71 w 139"/>
                <a:gd name="T13" fmla="*/ 55 h 109"/>
                <a:gd name="T14" fmla="*/ 101 w 139"/>
                <a:gd name="T15" fmla="*/ 0 h 109"/>
                <a:gd name="T16" fmla="*/ 136 w 139"/>
                <a:gd name="T17" fmla="*/ 0 h 109"/>
                <a:gd name="T18" fmla="*/ 136 w 139"/>
                <a:gd name="T19" fmla="*/ 19 h 109"/>
                <a:gd name="T20" fmla="*/ 122 w 139"/>
                <a:gd name="T21" fmla="*/ 19 h 109"/>
                <a:gd name="T22" fmla="*/ 126 w 139"/>
                <a:gd name="T23" fmla="*/ 90 h 109"/>
                <a:gd name="T24" fmla="*/ 139 w 139"/>
                <a:gd name="T25" fmla="*/ 90 h 109"/>
                <a:gd name="T26" fmla="*/ 139 w 139"/>
                <a:gd name="T27" fmla="*/ 109 h 109"/>
                <a:gd name="T28" fmla="*/ 90 w 139"/>
                <a:gd name="T29" fmla="*/ 109 h 109"/>
                <a:gd name="T30" fmla="*/ 90 w 139"/>
                <a:gd name="T31" fmla="*/ 90 h 109"/>
                <a:gd name="T32" fmla="*/ 103 w 139"/>
                <a:gd name="T33" fmla="*/ 90 h 109"/>
                <a:gd name="T34" fmla="*/ 101 w 139"/>
                <a:gd name="T35" fmla="*/ 40 h 109"/>
                <a:gd name="T36" fmla="*/ 71 w 139"/>
                <a:gd name="T37" fmla="*/ 92 h 109"/>
                <a:gd name="T38" fmla="*/ 69 w 139"/>
                <a:gd name="T39" fmla="*/ 92 h 109"/>
                <a:gd name="T40" fmla="*/ 40 w 139"/>
                <a:gd name="T41" fmla="*/ 40 h 109"/>
                <a:gd name="T42" fmla="*/ 36 w 139"/>
                <a:gd name="T43" fmla="*/ 90 h 109"/>
                <a:gd name="T44" fmla="*/ 50 w 139"/>
                <a:gd name="T45" fmla="*/ 90 h 109"/>
                <a:gd name="T46" fmla="*/ 50 w 139"/>
                <a:gd name="T47" fmla="*/ 109 h 109"/>
                <a:gd name="T48" fmla="*/ 0 w 139"/>
                <a:gd name="T49" fmla="*/ 109 h 109"/>
                <a:gd name="T50" fmla="*/ 0 w 139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09">
                  <a:moveTo>
                    <a:pt x="0" y="90"/>
                  </a:moveTo>
                  <a:lnTo>
                    <a:pt x="14" y="90"/>
                  </a:lnTo>
                  <a:lnTo>
                    <a:pt x="17" y="19"/>
                  </a:lnTo>
                  <a:lnTo>
                    <a:pt x="4" y="19"/>
                  </a:lnTo>
                  <a:lnTo>
                    <a:pt x="4" y="0"/>
                  </a:lnTo>
                  <a:lnTo>
                    <a:pt x="40" y="0"/>
                  </a:lnTo>
                  <a:lnTo>
                    <a:pt x="71" y="55"/>
                  </a:lnTo>
                  <a:lnTo>
                    <a:pt x="101" y="0"/>
                  </a:lnTo>
                  <a:lnTo>
                    <a:pt x="136" y="0"/>
                  </a:lnTo>
                  <a:lnTo>
                    <a:pt x="136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9" y="90"/>
                  </a:lnTo>
                  <a:lnTo>
                    <a:pt x="139" y="109"/>
                  </a:lnTo>
                  <a:lnTo>
                    <a:pt x="90" y="109"/>
                  </a:lnTo>
                  <a:lnTo>
                    <a:pt x="90" y="90"/>
                  </a:lnTo>
                  <a:lnTo>
                    <a:pt x="103" y="90"/>
                  </a:lnTo>
                  <a:lnTo>
                    <a:pt x="101" y="40"/>
                  </a:lnTo>
                  <a:lnTo>
                    <a:pt x="71" y="92"/>
                  </a:lnTo>
                  <a:lnTo>
                    <a:pt x="69" y="92"/>
                  </a:lnTo>
                  <a:lnTo>
                    <a:pt x="40" y="40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4928" y="2561"/>
              <a:ext cx="137" cy="109"/>
            </a:xfrm>
            <a:custGeom>
              <a:avLst/>
              <a:gdLst>
                <a:gd name="T0" fmla="*/ 0 w 137"/>
                <a:gd name="T1" fmla="*/ 90 h 109"/>
                <a:gd name="T2" fmla="*/ 13 w 137"/>
                <a:gd name="T3" fmla="*/ 90 h 109"/>
                <a:gd name="T4" fmla="*/ 17 w 137"/>
                <a:gd name="T5" fmla="*/ 19 h 109"/>
                <a:gd name="T6" fmla="*/ 2 w 137"/>
                <a:gd name="T7" fmla="*/ 19 h 109"/>
                <a:gd name="T8" fmla="*/ 2 w 137"/>
                <a:gd name="T9" fmla="*/ 0 h 109"/>
                <a:gd name="T10" fmla="*/ 38 w 137"/>
                <a:gd name="T11" fmla="*/ 0 h 109"/>
                <a:gd name="T12" fmla="*/ 69 w 137"/>
                <a:gd name="T13" fmla="*/ 55 h 109"/>
                <a:gd name="T14" fmla="*/ 99 w 137"/>
                <a:gd name="T15" fmla="*/ 0 h 109"/>
                <a:gd name="T16" fmla="*/ 135 w 137"/>
                <a:gd name="T17" fmla="*/ 0 h 109"/>
                <a:gd name="T18" fmla="*/ 135 w 137"/>
                <a:gd name="T19" fmla="*/ 19 h 109"/>
                <a:gd name="T20" fmla="*/ 122 w 137"/>
                <a:gd name="T21" fmla="*/ 19 h 109"/>
                <a:gd name="T22" fmla="*/ 126 w 137"/>
                <a:gd name="T23" fmla="*/ 90 h 109"/>
                <a:gd name="T24" fmla="*/ 137 w 137"/>
                <a:gd name="T25" fmla="*/ 90 h 109"/>
                <a:gd name="T26" fmla="*/ 137 w 137"/>
                <a:gd name="T27" fmla="*/ 109 h 109"/>
                <a:gd name="T28" fmla="*/ 90 w 137"/>
                <a:gd name="T29" fmla="*/ 109 h 109"/>
                <a:gd name="T30" fmla="*/ 90 w 137"/>
                <a:gd name="T31" fmla="*/ 90 h 109"/>
                <a:gd name="T32" fmla="*/ 101 w 137"/>
                <a:gd name="T33" fmla="*/ 90 h 109"/>
                <a:gd name="T34" fmla="*/ 99 w 137"/>
                <a:gd name="T35" fmla="*/ 40 h 109"/>
                <a:gd name="T36" fmla="*/ 71 w 137"/>
                <a:gd name="T37" fmla="*/ 92 h 109"/>
                <a:gd name="T38" fmla="*/ 67 w 137"/>
                <a:gd name="T39" fmla="*/ 92 h 109"/>
                <a:gd name="T40" fmla="*/ 38 w 137"/>
                <a:gd name="T41" fmla="*/ 40 h 109"/>
                <a:gd name="T42" fmla="*/ 36 w 137"/>
                <a:gd name="T43" fmla="*/ 90 h 109"/>
                <a:gd name="T44" fmla="*/ 50 w 137"/>
                <a:gd name="T45" fmla="*/ 90 h 109"/>
                <a:gd name="T46" fmla="*/ 50 w 137"/>
                <a:gd name="T47" fmla="*/ 109 h 109"/>
                <a:gd name="T48" fmla="*/ 0 w 137"/>
                <a:gd name="T49" fmla="*/ 109 h 109"/>
                <a:gd name="T50" fmla="*/ 0 w 137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" h="109">
                  <a:moveTo>
                    <a:pt x="0" y="90"/>
                  </a:moveTo>
                  <a:lnTo>
                    <a:pt x="13" y="90"/>
                  </a:lnTo>
                  <a:lnTo>
                    <a:pt x="17" y="19"/>
                  </a:lnTo>
                  <a:lnTo>
                    <a:pt x="2" y="19"/>
                  </a:lnTo>
                  <a:lnTo>
                    <a:pt x="2" y="0"/>
                  </a:lnTo>
                  <a:lnTo>
                    <a:pt x="38" y="0"/>
                  </a:lnTo>
                  <a:lnTo>
                    <a:pt x="69" y="55"/>
                  </a:lnTo>
                  <a:lnTo>
                    <a:pt x="99" y="0"/>
                  </a:lnTo>
                  <a:lnTo>
                    <a:pt x="135" y="0"/>
                  </a:lnTo>
                  <a:lnTo>
                    <a:pt x="135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7" y="90"/>
                  </a:lnTo>
                  <a:lnTo>
                    <a:pt x="137" y="109"/>
                  </a:lnTo>
                  <a:lnTo>
                    <a:pt x="90" y="109"/>
                  </a:lnTo>
                  <a:lnTo>
                    <a:pt x="90" y="90"/>
                  </a:lnTo>
                  <a:lnTo>
                    <a:pt x="101" y="90"/>
                  </a:lnTo>
                  <a:lnTo>
                    <a:pt x="99" y="40"/>
                  </a:lnTo>
                  <a:lnTo>
                    <a:pt x="71" y="92"/>
                  </a:lnTo>
                  <a:lnTo>
                    <a:pt x="67" y="92"/>
                  </a:lnTo>
                  <a:lnTo>
                    <a:pt x="38" y="40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5073" y="2561"/>
              <a:ext cx="112" cy="113"/>
            </a:xfrm>
            <a:custGeom>
              <a:avLst/>
              <a:gdLst>
                <a:gd name="T0" fmla="*/ 0 w 59"/>
                <a:gd name="T1" fmla="*/ 10 h 59"/>
                <a:gd name="T2" fmla="*/ 0 w 59"/>
                <a:gd name="T3" fmla="*/ 0 h 59"/>
                <a:gd name="T4" fmla="*/ 25 w 59"/>
                <a:gd name="T5" fmla="*/ 0 h 59"/>
                <a:gd name="T6" fmla="*/ 25 w 59"/>
                <a:gd name="T7" fmla="*/ 10 h 59"/>
                <a:gd name="T8" fmla="*/ 19 w 59"/>
                <a:gd name="T9" fmla="*/ 10 h 59"/>
                <a:gd name="T10" fmla="*/ 19 w 59"/>
                <a:gd name="T11" fmla="*/ 35 h 59"/>
                <a:gd name="T12" fmla="*/ 29 w 59"/>
                <a:gd name="T13" fmla="*/ 47 h 59"/>
                <a:gd name="T14" fmla="*/ 40 w 59"/>
                <a:gd name="T15" fmla="*/ 35 h 59"/>
                <a:gd name="T16" fmla="*/ 40 w 59"/>
                <a:gd name="T17" fmla="*/ 10 h 59"/>
                <a:gd name="T18" fmla="*/ 34 w 59"/>
                <a:gd name="T19" fmla="*/ 10 h 59"/>
                <a:gd name="T20" fmla="*/ 34 w 59"/>
                <a:gd name="T21" fmla="*/ 0 h 59"/>
                <a:gd name="T22" fmla="*/ 59 w 59"/>
                <a:gd name="T23" fmla="*/ 0 h 59"/>
                <a:gd name="T24" fmla="*/ 59 w 59"/>
                <a:gd name="T25" fmla="*/ 10 h 59"/>
                <a:gd name="T26" fmla="*/ 52 w 59"/>
                <a:gd name="T27" fmla="*/ 10 h 59"/>
                <a:gd name="T28" fmla="*/ 52 w 59"/>
                <a:gd name="T29" fmla="*/ 36 h 59"/>
                <a:gd name="T30" fmla="*/ 29 w 59"/>
                <a:gd name="T31" fmla="*/ 59 h 59"/>
                <a:gd name="T32" fmla="*/ 6 w 59"/>
                <a:gd name="T33" fmla="*/ 36 h 59"/>
                <a:gd name="T34" fmla="*/ 6 w 59"/>
                <a:gd name="T35" fmla="*/ 10 h 59"/>
                <a:gd name="T36" fmla="*/ 0 w 59"/>
                <a:gd name="T37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0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43"/>
                    <a:pt x="22" y="47"/>
                    <a:pt x="29" y="47"/>
                  </a:cubicBezTo>
                  <a:cubicBezTo>
                    <a:pt x="37" y="47"/>
                    <a:pt x="40" y="43"/>
                    <a:pt x="40" y="3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51"/>
                    <a:pt x="43" y="59"/>
                    <a:pt x="29" y="59"/>
                  </a:cubicBezTo>
                  <a:cubicBezTo>
                    <a:pt x="16" y="59"/>
                    <a:pt x="6" y="51"/>
                    <a:pt x="6" y="36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51"/>
            <p:cNvSpPr>
              <a:spLocks/>
            </p:cNvSpPr>
            <p:nvPr userDrawn="1"/>
          </p:nvSpPr>
          <p:spPr bwMode="auto">
            <a:xfrm>
              <a:off x="5195" y="2561"/>
              <a:ext cx="118" cy="111"/>
            </a:xfrm>
            <a:custGeom>
              <a:avLst/>
              <a:gdLst>
                <a:gd name="T0" fmla="*/ 105 w 118"/>
                <a:gd name="T1" fmla="*/ 111 h 111"/>
                <a:gd name="T2" fmla="*/ 89 w 118"/>
                <a:gd name="T3" fmla="*/ 111 h 111"/>
                <a:gd name="T4" fmla="*/ 34 w 118"/>
                <a:gd name="T5" fmla="*/ 40 h 111"/>
                <a:gd name="T6" fmla="*/ 34 w 118"/>
                <a:gd name="T7" fmla="*/ 90 h 111"/>
                <a:gd name="T8" fmla="*/ 47 w 118"/>
                <a:gd name="T9" fmla="*/ 90 h 111"/>
                <a:gd name="T10" fmla="*/ 47 w 118"/>
                <a:gd name="T11" fmla="*/ 109 h 111"/>
                <a:gd name="T12" fmla="*/ 0 w 118"/>
                <a:gd name="T13" fmla="*/ 109 h 111"/>
                <a:gd name="T14" fmla="*/ 0 w 118"/>
                <a:gd name="T15" fmla="*/ 90 h 111"/>
                <a:gd name="T16" fmla="*/ 11 w 118"/>
                <a:gd name="T17" fmla="*/ 90 h 111"/>
                <a:gd name="T18" fmla="*/ 11 w 118"/>
                <a:gd name="T19" fmla="*/ 19 h 111"/>
                <a:gd name="T20" fmla="*/ 0 w 118"/>
                <a:gd name="T21" fmla="*/ 19 h 111"/>
                <a:gd name="T22" fmla="*/ 0 w 118"/>
                <a:gd name="T23" fmla="*/ 0 h 111"/>
                <a:gd name="T24" fmla="*/ 32 w 118"/>
                <a:gd name="T25" fmla="*/ 0 h 111"/>
                <a:gd name="T26" fmla="*/ 82 w 118"/>
                <a:gd name="T27" fmla="*/ 65 h 111"/>
                <a:gd name="T28" fmla="*/ 82 w 118"/>
                <a:gd name="T29" fmla="*/ 19 h 111"/>
                <a:gd name="T30" fmla="*/ 68 w 118"/>
                <a:gd name="T31" fmla="*/ 19 h 111"/>
                <a:gd name="T32" fmla="*/ 68 w 118"/>
                <a:gd name="T33" fmla="*/ 0 h 111"/>
                <a:gd name="T34" fmla="*/ 118 w 118"/>
                <a:gd name="T35" fmla="*/ 0 h 111"/>
                <a:gd name="T36" fmla="*/ 118 w 118"/>
                <a:gd name="T37" fmla="*/ 19 h 111"/>
                <a:gd name="T38" fmla="*/ 105 w 118"/>
                <a:gd name="T39" fmla="*/ 19 h 111"/>
                <a:gd name="T40" fmla="*/ 105 w 118"/>
                <a:gd name="T4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11">
                  <a:moveTo>
                    <a:pt x="105" y="111"/>
                  </a:moveTo>
                  <a:lnTo>
                    <a:pt x="89" y="111"/>
                  </a:lnTo>
                  <a:lnTo>
                    <a:pt x="34" y="40"/>
                  </a:lnTo>
                  <a:lnTo>
                    <a:pt x="34" y="90"/>
                  </a:lnTo>
                  <a:lnTo>
                    <a:pt x="47" y="90"/>
                  </a:lnTo>
                  <a:lnTo>
                    <a:pt x="47" y="109"/>
                  </a:lnTo>
                  <a:lnTo>
                    <a:pt x="0" y="109"/>
                  </a:lnTo>
                  <a:lnTo>
                    <a:pt x="0" y="90"/>
                  </a:lnTo>
                  <a:lnTo>
                    <a:pt x="11" y="9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82" y="65"/>
                  </a:lnTo>
                  <a:lnTo>
                    <a:pt x="82" y="19"/>
                  </a:lnTo>
                  <a:lnTo>
                    <a:pt x="68" y="19"/>
                  </a:lnTo>
                  <a:lnTo>
                    <a:pt x="68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05" y="19"/>
                  </a:lnTo>
                  <a:lnTo>
                    <a:pt x="105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5323" y="2561"/>
              <a:ext cx="51" cy="109"/>
            </a:xfrm>
            <a:custGeom>
              <a:avLst/>
              <a:gdLst>
                <a:gd name="T0" fmla="*/ 0 w 51"/>
                <a:gd name="T1" fmla="*/ 90 h 109"/>
                <a:gd name="T2" fmla="*/ 13 w 51"/>
                <a:gd name="T3" fmla="*/ 90 h 109"/>
                <a:gd name="T4" fmla="*/ 13 w 51"/>
                <a:gd name="T5" fmla="*/ 19 h 109"/>
                <a:gd name="T6" fmla="*/ 0 w 51"/>
                <a:gd name="T7" fmla="*/ 19 h 109"/>
                <a:gd name="T8" fmla="*/ 0 w 51"/>
                <a:gd name="T9" fmla="*/ 0 h 109"/>
                <a:gd name="T10" fmla="*/ 51 w 51"/>
                <a:gd name="T11" fmla="*/ 0 h 109"/>
                <a:gd name="T12" fmla="*/ 51 w 51"/>
                <a:gd name="T13" fmla="*/ 19 h 109"/>
                <a:gd name="T14" fmla="*/ 38 w 51"/>
                <a:gd name="T15" fmla="*/ 19 h 109"/>
                <a:gd name="T16" fmla="*/ 38 w 51"/>
                <a:gd name="T17" fmla="*/ 90 h 109"/>
                <a:gd name="T18" fmla="*/ 51 w 51"/>
                <a:gd name="T19" fmla="*/ 90 h 109"/>
                <a:gd name="T20" fmla="*/ 51 w 51"/>
                <a:gd name="T21" fmla="*/ 109 h 109"/>
                <a:gd name="T22" fmla="*/ 0 w 51"/>
                <a:gd name="T23" fmla="*/ 109 h 109"/>
                <a:gd name="T24" fmla="*/ 0 w 51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09">
                  <a:moveTo>
                    <a:pt x="0" y="90"/>
                  </a:move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9"/>
                  </a:lnTo>
                  <a:lnTo>
                    <a:pt x="38" y="19"/>
                  </a:lnTo>
                  <a:lnTo>
                    <a:pt x="38" y="90"/>
                  </a:lnTo>
                  <a:lnTo>
                    <a:pt x="51" y="90"/>
                  </a:lnTo>
                  <a:lnTo>
                    <a:pt x="51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5384" y="2561"/>
              <a:ext cx="101" cy="109"/>
            </a:xfrm>
            <a:custGeom>
              <a:avLst/>
              <a:gdLst>
                <a:gd name="T0" fmla="*/ 24 w 101"/>
                <a:gd name="T1" fmla="*/ 90 h 109"/>
                <a:gd name="T2" fmla="*/ 38 w 101"/>
                <a:gd name="T3" fmla="*/ 90 h 109"/>
                <a:gd name="T4" fmla="*/ 38 w 101"/>
                <a:gd name="T5" fmla="*/ 19 h 109"/>
                <a:gd name="T6" fmla="*/ 20 w 101"/>
                <a:gd name="T7" fmla="*/ 19 h 109"/>
                <a:gd name="T8" fmla="*/ 20 w 101"/>
                <a:gd name="T9" fmla="*/ 36 h 109"/>
                <a:gd name="T10" fmla="*/ 0 w 101"/>
                <a:gd name="T11" fmla="*/ 36 h 109"/>
                <a:gd name="T12" fmla="*/ 0 w 101"/>
                <a:gd name="T13" fmla="*/ 0 h 109"/>
                <a:gd name="T14" fmla="*/ 101 w 101"/>
                <a:gd name="T15" fmla="*/ 0 h 109"/>
                <a:gd name="T16" fmla="*/ 101 w 101"/>
                <a:gd name="T17" fmla="*/ 36 h 109"/>
                <a:gd name="T18" fmla="*/ 80 w 101"/>
                <a:gd name="T19" fmla="*/ 36 h 109"/>
                <a:gd name="T20" fmla="*/ 80 w 101"/>
                <a:gd name="T21" fmla="*/ 19 h 109"/>
                <a:gd name="T22" fmla="*/ 61 w 101"/>
                <a:gd name="T23" fmla="*/ 19 h 109"/>
                <a:gd name="T24" fmla="*/ 61 w 101"/>
                <a:gd name="T25" fmla="*/ 90 h 109"/>
                <a:gd name="T26" fmla="*/ 76 w 101"/>
                <a:gd name="T27" fmla="*/ 90 h 109"/>
                <a:gd name="T28" fmla="*/ 76 w 101"/>
                <a:gd name="T29" fmla="*/ 109 h 109"/>
                <a:gd name="T30" fmla="*/ 24 w 101"/>
                <a:gd name="T31" fmla="*/ 109 h 109"/>
                <a:gd name="T32" fmla="*/ 24 w 101"/>
                <a:gd name="T33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9">
                  <a:moveTo>
                    <a:pt x="24" y="90"/>
                  </a:moveTo>
                  <a:lnTo>
                    <a:pt x="38" y="90"/>
                  </a:lnTo>
                  <a:lnTo>
                    <a:pt x="38" y="19"/>
                  </a:lnTo>
                  <a:lnTo>
                    <a:pt x="20" y="19"/>
                  </a:lnTo>
                  <a:lnTo>
                    <a:pt x="20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36"/>
                  </a:lnTo>
                  <a:lnTo>
                    <a:pt x="80" y="36"/>
                  </a:lnTo>
                  <a:lnTo>
                    <a:pt x="80" y="19"/>
                  </a:lnTo>
                  <a:lnTo>
                    <a:pt x="61" y="19"/>
                  </a:lnTo>
                  <a:lnTo>
                    <a:pt x="61" y="90"/>
                  </a:lnTo>
                  <a:lnTo>
                    <a:pt x="76" y="90"/>
                  </a:lnTo>
                  <a:lnTo>
                    <a:pt x="76" y="109"/>
                  </a:lnTo>
                  <a:lnTo>
                    <a:pt x="24" y="109"/>
                  </a:lnTo>
                  <a:lnTo>
                    <a:pt x="2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5494" y="2561"/>
              <a:ext cx="50" cy="109"/>
            </a:xfrm>
            <a:custGeom>
              <a:avLst/>
              <a:gdLst>
                <a:gd name="T0" fmla="*/ 0 w 50"/>
                <a:gd name="T1" fmla="*/ 90 h 109"/>
                <a:gd name="T2" fmla="*/ 13 w 50"/>
                <a:gd name="T3" fmla="*/ 90 h 109"/>
                <a:gd name="T4" fmla="*/ 13 w 50"/>
                <a:gd name="T5" fmla="*/ 19 h 109"/>
                <a:gd name="T6" fmla="*/ 0 w 50"/>
                <a:gd name="T7" fmla="*/ 19 h 109"/>
                <a:gd name="T8" fmla="*/ 0 w 50"/>
                <a:gd name="T9" fmla="*/ 0 h 109"/>
                <a:gd name="T10" fmla="*/ 50 w 50"/>
                <a:gd name="T11" fmla="*/ 0 h 109"/>
                <a:gd name="T12" fmla="*/ 50 w 50"/>
                <a:gd name="T13" fmla="*/ 19 h 109"/>
                <a:gd name="T14" fmla="*/ 36 w 50"/>
                <a:gd name="T15" fmla="*/ 19 h 109"/>
                <a:gd name="T16" fmla="*/ 36 w 50"/>
                <a:gd name="T17" fmla="*/ 90 h 109"/>
                <a:gd name="T18" fmla="*/ 50 w 50"/>
                <a:gd name="T19" fmla="*/ 90 h 109"/>
                <a:gd name="T20" fmla="*/ 50 w 50"/>
                <a:gd name="T21" fmla="*/ 109 h 109"/>
                <a:gd name="T22" fmla="*/ 0 w 50"/>
                <a:gd name="T23" fmla="*/ 109 h 109"/>
                <a:gd name="T24" fmla="*/ 0 w 50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09">
                  <a:moveTo>
                    <a:pt x="0" y="90"/>
                  </a:move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9"/>
                  </a:lnTo>
                  <a:lnTo>
                    <a:pt x="36" y="19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5557" y="2561"/>
              <a:ext cx="88" cy="109"/>
            </a:xfrm>
            <a:custGeom>
              <a:avLst/>
              <a:gdLst>
                <a:gd name="T0" fmla="*/ 0 w 88"/>
                <a:gd name="T1" fmla="*/ 90 h 109"/>
                <a:gd name="T2" fmla="*/ 11 w 88"/>
                <a:gd name="T3" fmla="*/ 90 h 109"/>
                <a:gd name="T4" fmla="*/ 11 w 88"/>
                <a:gd name="T5" fmla="*/ 19 h 109"/>
                <a:gd name="T6" fmla="*/ 0 w 88"/>
                <a:gd name="T7" fmla="*/ 19 h 109"/>
                <a:gd name="T8" fmla="*/ 0 w 88"/>
                <a:gd name="T9" fmla="*/ 0 h 109"/>
                <a:gd name="T10" fmla="*/ 88 w 88"/>
                <a:gd name="T11" fmla="*/ 0 h 109"/>
                <a:gd name="T12" fmla="*/ 88 w 88"/>
                <a:gd name="T13" fmla="*/ 32 h 109"/>
                <a:gd name="T14" fmla="*/ 65 w 88"/>
                <a:gd name="T15" fmla="*/ 32 h 109"/>
                <a:gd name="T16" fmla="*/ 65 w 88"/>
                <a:gd name="T17" fmla="*/ 19 h 109"/>
                <a:gd name="T18" fmla="*/ 36 w 88"/>
                <a:gd name="T19" fmla="*/ 19 h 109"/>
                <a:gd name="T20" fmla="*/ 36 w 88"/>
                <a:gd name="T21" fmla="*/ 44 h 109"/>
                <a:gd name="T22" fmla="*/ 69 w 88"/>
                <a:gd name="T23" fmla="*/ 44 h 109"/>
                <a:gd name="T24" fmla="*/ 69 w 88"/>
                <a:gd name="T25" fmla="*/ 63 h 109"/>
                <a:gd name="T26" fmla="*/ 36 w 88"/>
                <a:gd name="T27" fmla="*/ 63 h 109"/>
                <a:gd name="T28" fmla="*/ 36 w 88"/>
                <a:gd name="T29" fmla="*/ 90 h 109"/>
                <a:gd name="T30" fmla="*/ 65 w 88"/>
                <a:gd name="T31" fmla="*/ 90 h 109"/>
                <a:gd name="T32" fmla="*/ 65 w 88"/>
                <a:gd name="T33" fmla="*/ 75 h 109"/>
                <a:gd name="T34" fmla="*/ 88 w 88"/>
                <a:gd name="T35" fmla="*/ 75 h 109"/>
                <a:gd name="T36" fmla="*/ 88 w 88"/>
                <a:gd name="T37" fmla="*/ 109 h 109"/>
                <a:gd name="T38" fmla="*/ 0 w 88"/>
                <a:gd name="T39" fmla="*/ 109 h 109"/>
                <a:gd name="T40" fmla="*/ 0 w 88"/>
                <a:gd name="T4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109">
                  <a:moveTo>
                    <a:pt x="0" y="90"/>
                  </a:moveTo>
                  <a:lnTo>
                    <a:pt x="11" y="9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32"/>
                  </a:lnTo>
                  <a:lnTo>
                    <a:pt x="65" y="32"/>
                  </a:lnTo>
                  <a:lnTo>
                    <a:pt x="65" y="19"/>
                  </a:lnTo>
                  <a:lnTo>
                    <a:pt x="36" y="19"/>
                  </a:lnTo>
                  <a:lnTo>
                    <a:pt x="36" y="44"/>
                  </a:lnTo>
                  <a:lnTo>
                    <a:pt x="69" y="44"/>
                  </a:lnTo>
                  <a:lnTo>
                    <a:pt x="69" y="63"/>
                  </a:lnTo>
                  <a:lnTo>
                    <a:pt x="36" y="63"/>
                  </a:lnTo>
                  <a:lnTo>
                    <a:pt x="36" y="90"/>
                  </a:lnTo>
                  <a:lnTo>
                    <a:pt x="65" y="90"/>
                  </a:lnTo>
                  <a:lnTo>
                    <a:pt x="65" y="75"/>
                  </a:lnTo>
                  <a:lnTo>
                    <a:pt x="88" y="75"/>
                  </a:lnTo>
                  <a:lnTo>
                    <a:pt x="88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56"/>
            <p:cNvSpPr>
              <a:spLocks/>
            </p:cNvSpPr>
            <p:nvPr userDrawn="1"/>
          </p:nvSpPr>
          <p:spPr bwMode="auto">
            <a:xfrm>
              <a:off x="5654" y="2557"/>
              <a:ext cx="84" cy="117"/>
            </a:xfrm>
            <a:custGeom>
              <a:avLst/>
              <a:gdLst>
                <a:gd name="T0" fmla="*/ 0 w 44"/>
                <a:gd name="T1" fmla="*/ 46 h 61"/>
                <a:gd name="T2" fmla="*/ 8 w 44"/>
                <a:gd name="T3" fmla="*/ 39 h 61"/>
                <a:gd name="T4" fmla="*/ 15 w 44"/>
                <a:gd name="T5" fmla="*/ 45 h 61"/>
                <a:gd name="T6" fmla="*/ 14 w 44"/>
                <a:gd name="T7" fmla="*/ 48 h 61"/>
                <a:gd name="T8" fmla="*/ 22 w 44"/>
                <a:gd name="T9" fmla="*/ 50 h 61"/>
                <a:gd name="T10" fmla="*/ 31 w 44"/>
                <a:gd name="T11" fmla="*/ 44 h 61"/>
                <a:gd name="T12" fmla="*/ 22 w 44"/>
                <a:gd name="T13" fmla="*/ 36 h 61"/>
                <a:gd name="T14" fmla="*/ 3 w 44"/>
                <a:gd name="T15" fmla="*/ 17 h 61"/>
                <a:gd name="T16" fmla="*/ 23 w 44"/>
                <a:gd name="T17" fmla="*/ 0 h 61"/>
                <a:gd name="T18" fmla="*/ 43 w 44"/>
                <a:gd name="T19" fmla="*/ 13 h 61"/>
                <a:gd name="T20" fmla="*/ 36 w 44"/>
                <a:gd name="T21" fmla="*/ 20 h 61"/>
                <a:gd name="T22" fmla="*/ 29 w 44"/>
                <a:gd name="T23" fmla="*/ 14 h 61"/>
                <a:gd name="T24" fmla="*/ 30 w 44"/>
                <a:gd name="T25" fmla="*/ 12 h 61"/>
                <a:gd name="T26" fmla="*/ 23 w 44"/>
                <a:gd name="T27" fmla="*/ 10 h 61"/>
                <a:gd name="T28" fmla="*/ 15 w 44"/>
                <a:gd name="T29" fmla="*/ 16 h 61"/>
                <a:gd name="T30" fmla="*/ 25 w 44"/>
                <a:gd name="T31" fmla="*/ 25 h 61"/>
                <a:gd name="T32" fmla="*/ 44 w 44"/>
                <a:gd name="T33" fmla="*/ 43 h 61"/>
                <a:gd name="T34" fmla="*/ 22 w 44"/>
                <a:gd name="T35" fmla="*/ 61 h 61"/>
                <a:gd name="T36" fmla="*/ 0 w 44"/>
                <a:gd name="T3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61">
                  <a:moveTo>
                    <a:pt x="0" y="46"/>
                  </a:moveTo>
                  <a:cubicBezTo>
                    <a:pt x="0" y="42"/>
                    <a:pt x="3" y="39"/>
                    <a:pt x="8" y="39"/>
                  </a:cubicBezTo>
                  <a:cubicBezTo>
                    <a:pt x="12" y="39"/>
                    <a:pt x="15" y="42"/>
                    <a:pt x="15" y="45"/>
                  </a:cubicBezTo>
                  <a:cubicBezTo>
                    <a:pt x="15" y="47"/>
                    <a:pt x="15" y="47"/>
                    <a:pt x="14" y="48"/>
                  </a:cubicBezTo>
                  <a:cubicBezTo>
                    <a:pt x="16" y="50"/>
                    <a:pt x="19" y="50"/>
                    <a:pt x="22" y="50"/>
                  </a:cubicBezTo>
                  <a:cubicBezTo>
                    <a:pt x="28" y="50"/>
                    <a:pt x="31" y="48"/>
                    <a:pt x="31" y="44"/>
                  </a:cubicBezTo>
                  <a:cubicBezTo>
                    <a:pt x="31" y="40"/>
                    <a:pt x="27" y="38"/>
                    <a:pt x="22" y="36"/>
                  </a:cubicBezTo>
                  <a:cubicBezTo>
                    <a:pt x="9" y="31"/>
                    <a:pt x="3" y="27"/>
                    <a:pt x="3" y="17"/>
                  </a:cubicBezTo>
                  <a:cubicBezTo>
                    <a:pt x="3" y="8"/>
                    <a:pt x="11" y="0"/>
                    <a:pt x="23" y="0"/>
                  </a:cubicBezTo>
                  <a:cubicBezTo>
                    <a:pt x="35" y="0"/>
                    <a:pt x="43" y="7"/>
                    <a:pt x="43" y="13"/>
                  </a:cubicBezTo>
                  <a:cubicBezTo>
                    <a:pt x="43" y="18"/>
                    <a:pt x="40" y="20"/>
                    <a:pt x="36" y="20"/>
                  </a:cubicBezTo>
                  <a:cubicBezTo>
                    <a:pt x="32" y="20"/>
                    <a:pt x="29" y="17"/>
                    <a:pt x="29" y="14"/>
                  </a:cubicBezTo>
                  <a:cubicBezTo>
                    <a:pt x="29" y="13"/>
                    <a:pt x="30" y="12"/>
                    <a:pt x="30" y="12"/>
                  </a:cubicBezTo>
                  <a:cubicBezTo>
                    <a:pt x="28" y="11"/>
                    <a:pt x="26" y="10"/>
                    <a:pt x="23" y="10"/>
                  </a:cubicBezTo>
                  <a:cubicBezTo>
                    <a:pt x="18" y="10"/>
                    <a:pt x="15" y="13"/>
                    <a:pt x="15" y="16"/>
                  </a:cubicBezTo>
                  <a:cubicBezTo>
                    <a:pt x="15" y="20"/>
                    <a:pt x="19" y="22"/>
                    <a:pt x="25" y="25"/>
                  </a:cubicBezTo>
                  <a:cubicBezTo>
                    <a:pt x="37" y="29"/>
                    <a:pt x="44" y="33"/>
                    <a:pt x="44" y="43"/>
                  </a:cubicBezTo>
                  <a:cubicBezTo>
                    <a:pt x="44" y="54"/>
                    <a:pt x="35" y="61"/>
                    <a:pt x="22" y="61"/>
                  </a:cubicBezTo>
                  <a:cubicBezTo>
                    <a:pt x="10" y="61"/>
                    <a:pt x="0" y="55"/>
                    <a:pt x="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72E531-1851-4F6C-8D92-7F8CEAD826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9153" y="-10160"/>
            <a:ext cx="5697322" cy="7004685"/>
          </a:xfrm>
          <a:custGeom>
            <a:avLst/>
            <a:gdLst>
              <a:gd name="connsiteX0" fmla="*/ 0 w 5697322"/>
              <a:gd name="connsiteY0" fmla="*/ 6994525 h 6994525"/>
              <a:gd name="connsiteX1" fmla="*/ 1546253 w 5697322"/>
              <a:gd name="connsiteY1" fmla="*/ 0 h 6994525"/>
              <a:gd name="connsiteX2" fmla="*/ 4151069 w 5697322"/>
              <a:gd name="connsiteY2" fmla="*/ 0 h 6994525"/>
              <a:gd name="connsiteX3" fmla="*/ 5697322 w 5697322"/>
              <a:gd name="connsiteY3" fmla="*/ 6994525 h 6994525"/>
              <a:gd name="connsiteX4" fmla="*/ 0 w 5697322"/>
              <a:gd name="connsiteY4" fmla="*/ 6994525 h 6994525"/>
              <a:gd name="connsiteX0" fmla="*/ 0 w 5697322"/>
              <a:gd name="connsiteY0" fmla="*/ 7004685 h 7004685"/>
              <a:gd name="connsiteX1" fmla="*/ 1546253 w 5697322"/>
              <a:gd name="connsiteY1" fmla="*/ 10160 h 7004685"/>
              <a:gd name="connsiteX2" fmla="*/ 5695389 w 5697322"/>
              <a:gd name="connsiteY2" fmla="*/ 0 h 7004685"/>
              <a:gd name="connsiteX3" fmla="*/ 5697322 w 5697322"/>
              <a:gd name="connsiteY3" fmla="*/ 7004685 h 7004685"/>
              <a:gd name="connsiteX4" fmla="*/ 0 w 5697322"/>
              <a:gd name="connsiteY4" fmla="*/ 7004685 h 70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7322" h="7004685">
                <a:moveTo>
                  <a:pt x="0" y="7004685"/>
                </a:moveTo>
                <a:lnTo>
                  <a:pt x="1546253" y="10160"/>
                </a:lnTo>
                <a:lnTo>
                  <a:pt x="5695389" y="0"/>
                </a:lnTo>
                <a:cubicBezTo>
                  <a:pt x="5696033" y="2334895"/>
                  <a:pt x="5696678" y="4669790"/>
                  <a:pt x="5697322" y="7004685"/>
                </a:cubicBezTo>
                <a:lnTo>
                  <a:pt x="0" y="700468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en-US" sz="1600" b="1" kern="1200" cap="none" spc="0" baseline="0" dirty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6529628-DB9C-4E15-A765-ABE8E39D85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2436" y="6241896"/>
            <a:ext cx="2032853" cy="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38658-EB7D-4363-9484-FD0995929E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2436" y="6241896"/>
            <a:ext cx="2032853" cy="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731837" y="3609166"/>
            <a:ext cx="6634162" cy="683264"/>
          </a:xfrm>
        </p:spPr>
        <p:txBody>
          <a:bodyPr lIns="182880" tIns="146304" rIns="182880" bIns="146304"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26895-AACC-4052-B9EB-A1CE3D46F676}"/>
              </a:ext>
            </a:extLst>
          </p:cNvPr>
          <p:cNvSpPr txBox="1"/>
          <p:nvPr userDrawn="1"/>
        </p:nvSpPr>
        <p:spPr>
          <a:xfrm>
            <a:off x="9601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Summit Nashville | October 10–13, 2017</a:t>
            </a:r>
          </a:p>
        </p:txBody>
      </p:sp>
    </p:spTree>
    <p:extLst>
      <p:ext uri="{BB962C8B-B14F-4D97-AF65-F5344CB8AC3E}">
        <p14:creationId xmlns:p14="http://schemas.microsoft.com/office/powerpoint/2010/main" val="2548674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2436475" y="0"/>
            <a:ext cx="873125" cy="6994525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EC19F5-2DA2-4A8D-AB17-29C21BC3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0328AAA-A201-4567-9C86-52FCA4D58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1671638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1665286"/>
            <a:ext cx="11889564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F4BC244E-3914-4118-A734-6FA3D741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1665286"/>
            <a:ext cx="11889564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28A7A769-A164-48D4-B4E6-1377D55D6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6EEAB02E-7BDA-4652-ADFA-86390BBB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9" y="1647824"/>
            <a:ext cx="8280459" cy="91757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4A3EE325-8FA2-45F3-B580-923F7AFE7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2565400"/>
            <a:ext cx="8278813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929" y="1668462"/>
            <a:ext cx="11432274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2594345"/>
            <a:ext cx="11430000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C07160F8-22D1-4D5D-834C-C9C3715927B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809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87566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02BEF8-82E2-4AB1-8F4F-45EB84B8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394167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C8B9842-1635-4794-8014-BB4B9456D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586038"/>
            <a:ext cx="11391901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6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02BEF8-82E2-4AB1-8F4F-45EB84B8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394167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C8B9842-1635-4794-8014-BB4B9456D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586038"/>
            <a:ext cx="11391901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18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F70D26-893D-4F15-87D8-2BFBCA16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889564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88D4BF4-3954-4735-B7B4-F5CFCCFFE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2586038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58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0248" y="3503664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51B64-281B-4438-8244-266497D55D1B}"/>
              </a:ext>
            </a:extLst>
          </p:cNvPr>
          <p:cNvSpPr txBox="1"/>
          <p:nvPr userDrawn="1"/>
        </p:nvSpPr>
        <p:spPr>
          <a:xfrm>
            <a:off x="9601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Summit Nashville | October 10–13, 2017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667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668462"/>
            <a:ext cx="8583613" cy="2901145"/>
          </a:xfrm>
        </p:spPr>
        <p:txBody>
          <a:bodyPr lIns="182880" tIns="146304" rIns="182880" bIns="146304"/>
          <a:lstStyle>
            <a:lvl1pPr marL="0" indent="0">
              <a:lnSpc>
                <a:spcPct val="70000"/>
              </a:lnSpc>
              <a:buNone/>
              <a:defRPr sz="8500" spc="-300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5039504"/>
            <a:ext cx="6215063" cy="683264"/>
          </a:xfrm>
        </p:spPr>
        <p:txBody>
          <a:bodyPr lIns="182880" tIns="146304" rIns="182880" bIns="146304"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733489" y="1661977"/>
            <a:ext cx="6634151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1837" y="4411662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838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1838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2000">
                <a:latin typeface="+mn-lt"/>
              </a:defRPr>
            </a:lvl2pPr>
            <a:lvl3pPr marL="228600" indent="0">
              <a:buNone/>
              <a:defRPr>
                <a:latin typeface="+mn-lt"/>
              </a:defRPr>
            </a:lvl3pPr>
            <a:lvl4pPr marL="457200" indent="0">
              <a:buNone/>
              <a:defRPr>
                <a:latin typeface="+mn-lt"/>
              </a:defRPr>
            </a:lvl4pPr>
            <a:lvl5pPr marL="685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810917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18608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5156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838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4408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5542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8297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0975163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8609" y="2582862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19410" y="2582862"/>
            <a:ext cx="4890028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81766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8609" y="2582862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19410" y="2582862"/>
            <a:ext cx="5156728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19338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1089463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9474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0274" y="2582862"/>
            <a:ext cx="5117195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18462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0898963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839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640" y="2582862"/>
            <a:ext cx="5029290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487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9560" y="2582862"/>
            <a:ext cx="11432277" cy="30099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2198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205D73-61A2-4DAD-A93C-5E943F68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876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2436475" y="0"/>
            <a:ext cx="873125" cy="6994525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E43929-B179-40C4-AC74-41FECF2A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911901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FCD16-C60D-4259-8326-1286C21D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174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4A7E0BFB-3970-4064-904A-D32CD1E0D4BF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8" y="742579"/>
            <a:ext cx="11889564" cy="9175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668462"/>
            <a:ext cx="11887199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4638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DD2F1D-0409-422F-9F17-497DF79F06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836" y="1671638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CF88B-E54E-45F9-9D52-63266D2A49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3105E5B-EEBE-4590-95A5-170C1AE88BA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659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9265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7164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864" y="2582862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49131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2582862"/>
            <a:ext cx="4571821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727" y="2582862"/>
            <a:ext cx="4571821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71639"/>
            <a:ext cx="1143000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9" r:id="rId2"/>
    <p:sldLayoutId id="2147484301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07" r:id="rId13"/>
    <p:sldLayoutId id="2147484249" r:id="rId14"/>
    <p:sldLayoutId id="2147484308" r:id="rId15"/>
    <p:sldLayoutId id="2147484264" r:id="rId16"/>
    <p:sldLayoutId id="2147484251" r:id="rId17"/>
    <p:sldLayoutId id="2147484254" r:id="rId18"/>
    <p:sldLayoutId id="2147484310" r:id="rId19"/>
    <p:sldLayoutId id="2147484256" r:id="rId20"/>
    <p:sldLayoutId id="2147484302" r:id="rId21"/>
    <p:sldLayoutId id="2147484258" r:id="rId22"/>
    <p:sldLayoutId id="2147484259" r:id="rId23"/>
    <p:sldLayoutId id="2147484260" r:id="rId24"/>
    <p:sldLayoutId id="2147484299" r:id="rId25"/>
    <p:sldLayoutId id="2147484263" r:id="rId26"/>
    <p:sldLayoutId id="2147484341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9475" y="1686349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89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  <p:sldLayoutId id="2147484324" r:id="rId13"/>
    <p:sldLayoutId id="2147484325" r:id="rId14"/>
    <p:sldLayoutId id="2147484333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2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atomicax.com/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2NG2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hyperlink" Target="https://perma.cc/MZ9J-FAH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ZVDk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hyperlink" Target="https://perma.cc/T67J-MD5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ZVDk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hyperlink" Target="https://perma.cc/T67J-MD54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unified-operations/dev-itpro/deployment/setup-deploy-on-premises-pu12#setupsq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AkdZ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hyperlink" Target="https://perma.cc/C844-YDE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unified-operations/dev-itpro/deployment/setup-deploy-on-premises-pu12#known-issu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8" y="1668462"/>
            <a:ext cx="11163299" cy="3302251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/>
              <a:t>IMP09: D365FO On-Prem: Planning and Building Your On Premise Environments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31838" y="4754562"/>
            <a:ext cx="10058401" cy="73866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Nathan Clouse</a:t>
            </a: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VMs - Cluster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620599" cy="27699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Windows 2016 Template (For All Cluster Nodes)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With SQL Server Management Studio (SSMS) already installed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Already on Domain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Install Azure PowerShell Extensions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Download Local Agent from LCS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Disable UAC Manually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dirty="0"/>
              <a:t>Restart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198AE1E8-617E-40DF-A5D8-E152895D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39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VMs – Non-Cluster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620599" cy="20928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Server 2016 SP1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Fileserver on Windows 2016 (SMB 3.0+)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ADFS (could be shared; not recommended)</a:t>
            </a:r>
          </a:p>
        </p:txBody>
      </p:sp>
    </p:spTree>
    <p:extLst>
      <p:ext uri="{BB962C8B-B14F-4D97-AF65-F5344CB8AC3E}">
        <p14:creationId xmlns:p14="http://schemas.microsoft.com/office/powerpoint/2010/main" val="120345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1181862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8368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D921D-F028-4F12-80F5-343447B2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7" y="2125662"/>
            <a:ext cx="10819048" cy="3810000"/>
          </a:xfrm>
          <a:prstGeom prst="rect">
            <a:avLst/>
          </a:prstGeom>
        </p:spPr>
      </p:pic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Shameless Self Promotion!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1077218"/>
          </a:xfrm>
        </p:spPr>
        <p:txBody>
          <a:bodyPr/>
          <a:lstStyle/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256276"/>
          </a:xfrm>
        </p:spPr>
        <p:txBody>
          <a:bodyPr/>
          <a:lstStyle/>
          <a:p>
            <a:r>
              <a:rPr lang="en-US" sz="3600" dirty="0"/>
              <a:t>Environment Names</a:t>
            </a:r>
          </a:p>
          <a:p>
            <a:pPr lvl="1"/>
            <a:r>
              <a:rPr lang="en-US" dirty="0"/>
              <a:t>TEST AX – axTEST.d365ffo.onprem.contoso.com, axTEST.contoso.com</a:t>
            </a:r>
          </a:p>
          <a:p>
            <a:pPr lvl="1"/>
            <a:r>
              <a:rPr lang="en-US" sz="3600" dirty="0"/>
              <a:t>Service Fabric (SF)</a:t>
            </a:r>
          </a:p>
          <a:p>
            <a:pPr lvl="1"/>
            <a:r>
              <a:rPr lang="en-US" dirty="0"/>
              <a:t>TEST SF - DNS Name=sfTEST.d365ffo.onprem.contoso.com, sfTEST.contoso.com</a:t>
            </a:r>
          </a:p>
          <a:p>
            <a:pPr lvl="1"/>
            <a:r>
              <a:rPr lang="en-US" sz="3600" dirty="0"/>
              <a:t>Service Fabric (SF)</a:t>
            </a:r>
            <a:endParaRPr lang="en-US" dirty="0"/>
          </a:p>
          <a:p>
            <a:pPr lvl="1"/>
            <a:r>
              <a:rPr lang="en-US" dirty="0"/>
              <a:t>On-prem agent - DNS Name=*.d365ffo.onprem.contoso.com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4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DNS (cont.)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585323"/>
          </a:xfrm>
        </p:spPr>
        <p:txBody>
          <a:bodyPr/>
          <a:lstStyle/>
          <a:p>
            <a:r>
              <a:rPr lang="en-US" sz="3600" dirty="0"/>
              <a:t>Zones</a:t>
            </a:r>
          </a:p>
          <a:p>
            <a:pPr lvl="1"/>
            <a:r>
              <a:rPr lang="en-US" dirty="0"/>
              <a:t>You will more than likely need a new DNS zone like d365ffo.onprem.contoso.com.</a:t>
            </a:r>
          </a:p>
          <a:p>
            <a:pPr lvl="1"/>
            <a:r>
              <a:rPr lang="en-US" sz="3600" dirty="0"/>
              <a:t>A Records</a:t>
            </a:r>
          </a:p>
          <a:p>
            <a:pPr lvl="1"/>
            <a:r>
              <a:rPr lang="en-US" dirty="0"/>
              <a:t>Plus some A records for your AOS(s) and Orchestrator(s) like ax.d365ffo.onprem.contoso.com and sf.d365ffo.onprem.contoso.com.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6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933384"/>
          </a:xfrm>
        </p:spPr>
        <p:txBody>
          <a:bodyPr/>
          <a:lstStyle/>
          <a:p>
            <a:r>
              <a:rPr lang="en-US" sz="3600" dirty="0"/>
              <a:t>Self-Signed</a:t>
            </a:r>
          </a:p>
          <a:p>
            <a:pPr lvl="1"/>
            <a:r>
              <a:rPr lang="en-US" dirty="0"/>
              <a:t>Not trusted</a:t>
            </a:r>
          </a:p>
          <a:p>
            <a:pPr lvl="1"/>
            <a:r>
              <a:rPr lang="en-US" dirty="0"/>
              <a:t>Have to push out exceptions using group policy</a:t>
            </a:r>
          </a:p>
          <a:p>
            <a:pPr lvl="1"/>
            <a:r>
              <a:rPr lang="en-US" sz="3600" dirty="0"/>
              <a:t>AD CS – Active Directory Certificate Services</a:t>
            </a:r>
          </a:p>
          <a:p>
            <a:pPr lvl="1"/>
            <a:r>
              <a:rPr lang="en-US" dirty="0"/>
              <a:t>Valid inside your domain only</a:t>
            </a:r>
          </a:p>
          <a:p>
            <a:pPr lvl="1"/>
            <a:r>
              <a:rPr lang="en-US" dirty="0"/>
              <a:t>Additional setup</a:t>
            </a:r>
          </a:p>
          <a:p>
            <a:pPr lvl="1"/>
            <a:r>
              <a:rPr lang="en-US" sz="3600" dirty="0"/>
              <a:t>Issued</a:t>
            </a:r>
          </a:p>
          <a:p>
            <a:pPr lvl="1"/>
            <a:r>
              <a:rPr lang="en-US" dirty="0"/>
              <a:t>Trusted outside of organization, some gotcha’s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Certificates (cont.)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376035"/>
          </a:xfrm>
        </p:spPr>
        <p:txBody>
          <a:bodyPr/>
          <a:lstStyle/>
          <a:p>
            <a:r>
              <a:rPr lang="en-US" sz="3600" dirty="0"/>
              <a:t>Considerations</a:t>
            </a:r>
          </a:p>
          <a:p>
            <a:pPr lvl="1"/>
            <a:r>
              <a:rPr lang="en-US" dirty="0"/>
              <a:t>Will anyone outside of org be using?</a:t>
            </a:r>
          </a:p>
          <a:p>
            <a:pPr lvl="1"/>
            <a:r>
              <a:rPr lang="en-US" dirty="0"/>
              <a:t>If yes, can outsiders be given access for RDP to an IE instance?</a:t>
            </a:r>
          </a:p>
          <a:p>
            <a:pPr lvl="1"/>
            <a:r>
              <a:rPr lang="en-US" dirty="0"/>
              <a:t>Life time of certificates</a:t>
            </a:r>
          </a:p>
          <a:p>
            <a:pPr lvl="1"/>
            <a:r>
              <a:rPr lang="en-US" dirty="0"/>
              <a:t>Servicing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Users and Service Accounts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336298"/>
          </a:xfrm>
        </p:spPr>
        <p:txBody>
          <a:bodyPr/>
          <a:lstStyle/>
          <a:p>
            <a:r>
              <a:rPr lang="en-US" sz="3600" dirty="0"/>
              <a:t>Types</a:t>
            </a:r>
          </a:p>
          <a:p>
            <a:pPr lvl="1"/>
            <a:r>
              <a:rPr lang="en-US" dirty="0"/>
              <a:t>gMSA – group managed service account</a:t>
            </a:r>
          </a:p>
          <a:p>
            <a:pPr lvl="1"/>
            <a:r>
              <a:rPr lang="en-US" dirty="0"/>
              <a:t>Domain – normal domain account; going away in later versions</a:t>
            </a:r>
          </a:p>
          <a:p>
            <a:pPr lvl="1"/>
            <a:r>
              <a:rPr lang="en-US" dirty="0"/>
              <a:t>SQL  - normal SQL account; going away in later versions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Naming:</a:t>
            </a:r>
          </a:p>
          <a:p>
            <a:pPr lvl="1"/>
            <a:r>
              <a:rPr lang="en-US" dirty="0"/>
              <a:t>MS Suggestion: Contoso\svc-FRAS$</a:t>
            </a:r>
          </a:p>
          <a:p>
            <a:pPr lvl="1"/>
            <a:r>
              <a:rPr lang="en-US" dirty="0"/>
              <a:t>Actual: Contoso\svc-TESTFRAS$, Contoso\svc-UATFRAS$</a:t>
            </a:r>
          </a:p>
        </p:txBody>
      </p:sp>
    </p:spTree>
    <p:extLst>
      <p:ext uri="{BB962C8B-B14F-4D97-AF65-F5344CB8AC3E}">
        <p14:creationId xmlns:p14="http://schemas.microsoft.com/office/powerpoint/2010/main" val="1282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Users and Service Accounts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868478"/>
          </a:xfrm>
        </p:spPr>
        <p:txBody>
          <a:bodyPr/>
          <a:lstStyle/>
          <a:p>
            <a:r>
              <a:rPr lang="en-US" sz="3600" dirty="0"/>
              <a:t>Suggestions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all commands with the same account that is a local admin AND domain admin that is not a person (contoso\axadmin)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ProtectTo several secured accounts (</a:t>
            </a:r>
            <a:r>
              <a:rPr lang="en-US" sz="2000" dirty="0" err="1"/>
              <a:t>contoso</a:t>
            </a:r>
            <a:r>
              <a:rPr lang="en-US" sz="2000" dirty="0"/>
              <a:t>\administrator, contoso\axadmin, service account for specific cluster)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Pick one of your ORCH servers to be “home base” when not required that something run in a specific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2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jolnir">
            <a:extLst>
              <a:ext uri="{FF2B5EF4-FFF2-40B4-BE49-F238E27FC236}">
                <a16:creationId xmlns:a16="http://schemas.microsoft.com/office/drawing/2014/main" id="{2E7B03D6-FE69-4232-8364-7F8A06BF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91" y="460823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2A6D7B3-5A44-42EF-A8CC-35AD1DC5BADB}"/>
              </a:ext>
            </a:extLst>
          </p:cNvPr>
          <p:cNvSpPr txBox="1">
            <a:spLocks/>
          </p:cNvSpPr>
          <p:nvPr/>
        </p:nvSpPr>
        <p:spPr>
          <a:xfrm>
            <a:off x="3017838" y="1163699"/>
            <a:ext cx="6892924" cy="9325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/>
              <a:t>Speaker         Blog</a:t>
            </a:r>
            <a:endParaRPr lang="en-US" sz="5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417338F-50CC-4B83-B408-4E51E5CB2A8C}"/>
              </a:ext>
            </a:extLst>
          </p:cNvPr>
          <p:cNvSpPr txBox="1">
            <a:spLocks/>
          </p:cNvSpPr>
          <p:nvPr/>
        </p:nvSpPr>
        <p:spPr>
          <a:xfrm>
            <a:off x="2713038" y="4532348"/>
            <a:ext cx="3392488" cy="1735860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Nathan Clouse</a:t>
            </a:r>
          </a:p>
          <a:p>
            <a:pPr algn="ctr"/>
            <a:r>
              <a:rPr lang="en-US" sz="1600">
                <a:latin typeface="+mn-lt"/>
              </a:rPr>
              <a:t>Technical Solution Architect</a:t>
            </a:r>
          </a:p>
          <a:p>
            <a:pPr algn="ctr"/>
            <a:r>
              <a:rPr lang="en-US" sz="1600">
                <a:latin typeface="+mn-lt"/>
              </a:rPr>
              <a:t>MCA Connect, LLC</a:t>
            </a:r>
          </a:p>
          <a:p>
            <a:pPr algn="ctr"/>
            <a:r>
              <a:rPr lang="en-US" sz="1600">
                <a:latin typeface="+mn-lt"/>
              </a:rPr>
              <a:t>AXUG Summit Track Leader</a:t>
            </a:r>
          </a:p>
          <a:p>
            <a:pPr algn="ctr"/>
            <a:r>
              <a:rPr lang="en-US" sz="1600">
                <a:latin typeface="+mn-lt"/>
              </a:rPr>
              <a:t>Nathan.clouse@mcaconnect.com</a:t>
            </a:r>
            <a:endParaRPr lang="en-US" sz="1600" dirty="0">
              <a:latin typeface="+mn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867A29-BE73-4A78-B3FA-21DBE3C07417}"/>
              </a:ext>
            </a:extLst>
          </p:cNvPr>
          <p:cNvSpPr/>
          <p:nvPr/>
        </p:nvSpPr>
        <p:spPr bwMode="auto">
          <a:xfrm>
            <a:off x="3532981" y="2517955"/>
            <a:ext cx="1924050" cy="195861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F3397B-1615-451F-B5D5-666BE66B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137" y="2911474"/>
            <a:ext cx="3118089" cy="1171575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38BB10B-1BD2-43F4-803F-D4A48980F96F}"/>
              </a:ext>
            </a:extLst>
          </p:cNvPr>
          <p:cNvSpPr txBox="1">
            <a:spLocks/>
          </p:cNvSpPr>
          <p:nvPr/>
        </p:nvSpPr>
        <p:spPr>
          <a:xfrm>
            <a:off x="6689724" y="4532348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6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24" name="Picture 2" descr="Image result for mjolnir">
            <a:extLst>
              <a:ext uri="{FF2B5EF4-FFF2-40B4-BE49-F238E27FC236}">
                <a16:creationId xmlns:a16="http://schemas.microsoft.com/office/drawing/2014/main" id="{E34D1278-3EB5-4559-BEA0-216D8964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91" y="460823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867" y="2093545"/>
            <a:ext cx="1924050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Environment Workspace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656386"/>
          </a:xfrm>
        </p:spPr>
        <p:txBody>
          <a:bodyPr/>
          <a:lstStyle/>
          <a:p>
            <a:r>
              <a:rPr lang="en-US" sz="3600" dirty="0"/>
              <a:t>1 Share for that environment for everything in that environment</a:t>
            </a:r>
          </a:p>
          <a:p>
            <a:pPr lvl="1"/>
            <a:r>
              <a:rPr lang="en-US" dirty="0"/>
              <a:t>TEST: \\FileServer01\TEST</a:t>
            </a:r>
          </a:p>
          <a:p>
            <a:pPr lvl="1"/>
            <a:r>
              <a:rPr lang="en-US" dirty="0"/>
              <a:t>TRAIN: \\FIleServer01\TRAIN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Stage Everything to that Workspace for that environment</a:t>
            </a:r>
          </a:p>
          <a:p>
            <a:pPr lvl="1"/>
            <a:r>
              <a:rPr lang="en-US" dirty="0"/>
              <a:t>Don’t intermix</a:t>
            </a:r>
          </a:p>
        </p:txBody>
      </p:sp>
    </p:spTree>
    <p:extLst>
      <p:ext uri="{BB962C8B-B14F-4D97-AF65-F5344CB8AC3E}">
        <p14:creationId xmlns:p14="http://schemas.microsoft.com/office/powerpoint/2010/main" val="28676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1292662"/>
          </a:xfrm>
        </p:spPr>
        <p:txBody>
          <a:bodyPr/>
          <a:lstStyle/>
          <a:p>
            <a:r>
              <a:rPr lang="en-US" sz="3600" dirty="0"/>
              <a:t>Download Deployment Scripts from LCS</a:t>
            </a:r>
          </a:p>
          <a:p>
            <a:r>
              <a:rPr lang="en-US" sz="3600" dirty="0"/>
              <a:t>Plus Demo Data Package (update 12)*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Describe Your Configuration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711238"/>
          </a:xfrm>
        </p:spPr>
        <p:txBody>
          <a:bodyPr/>
          <a:lstStyle/>
          <a:p>
            <a:r>
              <a:rPr lang="en-US" sz="3200" dirty="0"/>
              <a:t>infrastructure\</a:t>
            </a:r>
            <a:r>
              <a:rPr lang="en-US" sz="3200" b="1" dirty="0"/>
              <a:t>ConfigTemplate.xml</a:t>
            </a:r>
          </a:p>
          <a:p>
            <a:r>
              <a:rPr lang="en-US" sz="3200" dirty="0"/>
              <a:t>infrastructure\D365FO-OP\</a:t>
            </a:r>
            <a:r>
              <a:rPr lang="en-US" sz="3200" b="1" dirty="0"/>
              <a:t>NodeTopologyDefintion.xml</a:t>
            </a:r>
          </a:p>
          <a:p>
            <a:r>
              <a:rPr lang="en-US" sz="3200" dirty="0"/>
              <a:t>infrastructure\D365FO-OP\</a:t>
            </a:r>
            <a:r>
              <a:rPr lang="en-US" sz="3200" b="1" dirty="0"/>
              <a:t>DatabaseTopologyDefintion.xml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504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ConfigTemplate.xml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3053144"/>
          </a:xfrm>
        </p:spPr>
        <p:txBody>
          <a:bodyPr/>
          <a:lstStyle/>
          <a:p>
            <a:r>
              <a:rPr lang="en-US" sz="3600" dirty="0"/>
              <a:t>Fill out the ConfigTemplate.xml from our plan above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>
                <a:hlinkClick r:id="rId3"/>
              </a:rPr>
              <a:t>https://goo.gl/F2NG2x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https://perma.cc/MZ9J-FAHG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2" descr="Image result for norse leben rune">
            <a:extLst>
              <a:ext uri="{FF2B5EF4-FFF2-40B4-BE49-F238E27FC236}">
                <a16:creationId xmlns:a16="http://schemas.microsoft.com/office/drawing/2014/main" id="{30A41A39-0BEA-499C-82CA-BA2E71AE4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ConfigTemplate.xml (cont.)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831544"/>
          </a:xfrm>
        </p:spPr>
        <p:txBody>
          <a:bodyPr/>
          <a:lstStyle/>
          <a:p>
            <a:r>
              <a:rPr lang="en-US" sz="2000" dirty="0"/>
              <a:t>Set…..</a:t>
            </a:r>
          </a:p>
          <a:p>
            <a:r>
              <a:rPr lang="en-US" sz="2000" dirty="0"/>
              <a:t>Domain Name					BackupFile</a:t>
            </a:r>
          </a:p>
          <a:p>
            <a:r>
              <a:rPr lang="en-US" sz="2000" dirty="0"/>
              <a:t>ADServiceAccounts				LogFileSize</a:t>
            </a:r>
          </a:p>
          <a:p>
            <a:r>
              <a:rPr lang="en-US" sz="2000" dirty="0"/>
              <a:t>DNSHostNames					Node Types</a:t>
            </a:r>
          </a:p>
          <a:p>
            <a:r>
              <a:rPr lang="en-US" sz="2000" dirty="0"/>
              <a:t>Thumbprints					Node IPs</a:t>
            </a:r>
          </a:p>
          <a:p>
            <a:r>
              <a:rPr lang="en-US" sz="2000" dirty="0"/>
              <a:t>ProtectedTo					Node Purpose</a:t>
            </a:r>
          </a:p>
          <a:p>
            <a:r>
              <a:rPr lang="en-US" sz="2000" dirty="0"/>
              <a:t>DbName					Node Domains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68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NodeTopologyDefintion.xml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071062"/>
          </a:xfrm>
        </p:spPr>
        <p:txBody>
          <a:bodyPr/>
          <a:lstStyle/>
          <a:p>
            <a:r>
              <a:rPr lang="en-US" sz="2000" dirty="0"/>
              <a:t>Link: </a:t>
            </a:r>
            <a:r>
              <a:rPr lang="en-US" sz="2000" dirty="0">
                <a:hlinkClick r:id="rId3"/>
              </a:rPr>
              <a:t>https://goo.gl/TZVDkr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https://perma.cc/T67J-MD54</a:t>
            </a:r>
            <a:r>
              <a:rPr lang="en-US" sz="2000" dirty="0"/>
              <a:t>)</a:t>
            </a:r>
          </a:p>
          <a:p>
            <a:r>
              <a:rPr lang="en-US" sz="3600" dirty="0"/>
              <a:t>Nothing to do here 99.9% of the time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CA06A736-3CEF-4BBA-B091-E7392B67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DatabaseTopologyDefintion.xml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154436"/>
          </a:xfrm>
        </p:spPr>
        <p:txBody>
          <a:bodyPr/>
          <a:lstStyle/>
          <a:p>
            <a:r>
              <a:rPr lang="en-US" sz="2000" dirty="0"/>
              <a:t>Link: </a:t>
            </a:r>
            <a:r>
              <a:rPr lang="en-US" sz="2000" dirty="0">
                <a:hlinkClick r:id="rId3"/>
              </a:rPr>
              <a:t>https://goo.gl/TZVDkr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https://perma.cc/T67J-MD54</a:t>
            </a:r>
            <a:r>
              <a:rPr lang="en-US" sz="2000" dirty="0"/>
              <a:t>)</a:t>
            </a:r>
          </a:p>
          <a:p>
            <a:r>
              <a:rPr lang="en-US" sz="2000" dirty="0"/>
              <a:t>Set…</a:t>
            </a:r>
          </a:p>
          <a:p>
            <a:r>
              <a:rPr lang="en-US" sz="2000" dirty="0"/>
              <a:t>Username</a:t>
            </a:r>
          </a:p>
          <a:p>
            <a:r>
              <a:rPr lang="en-US" sz="2000" dirty="0"/>
              <a:t>DbNames – Transactional, Orchestrator, Financial Reporting</a:t>
            </a:r>
          </a:p>
          <a:p>
            <a:r>
              <a:rPr lang="en-US" sz="2000" dirty="0"/>
              <a:t>Any other DB related changed from ConfigTemplate.xml</a:t>
            </a:r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27E90EE9-D91F-493F-BC38-67BE4589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2179058"/>
          </a:xfrm>
        </p:spPr>
        <p:txBody>
          <a:bodyPr/>
          <a:lstStyle/>
          <a:p>
            <a:r>
              <a:rPr lang="en-US" dirty="0"/>
              <a:t>Execution – 1 and Done</a:t>
            </a:r>
          </a:p>
        </p:txBody>
      </p:sp>
    </p:spTree>
    <p:extLst>
      <p:ext uri="{BB962C8B-B14F-4D97-AF65-F5344CB8AC3E}">
        <p14:creationId xmlns:p14="http://schemas.microsoft.com/office/powerpoint/2010/main" val="12041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SQL Server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431435"/>
          </a:xfrm>
        </p:spPr>
        <p:txBody>
          <a:bodyPr/>
          <a:lstStyle/>
          <a:p>
            <a:r>
              <a:rPr lang="en-US" sz="2000" dirty="0"/>
              <a:t>SQL Must be run as a domain user – create a domain user for the service to run under</a:t>
            </a:r>
          </a:p>
          <a:p>
            <a:r>
              <a:rPr lang="en-US" sz="2000" dirty="0"/>
              <a:t>Install or generate cert</a:t>
            </a:r>
          </a:p>
          <a:p>
            <a:r>
              <a:rPr lang="en-US" sz="2000" dirty="0"/>
              <a:t>Typical SQL install profile with full text indexing (No SSIS or SSRS required)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https://docs.microsoft.com/en-us/dynamics365/unified-operations/dev-itpro/deployment/setup-deploy-on-premises-pu12#setupsql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2BCF1EF3-902D-4626-943B-B0B2316B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7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File share Storage, Part 1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431435"/>
          </a:xfrm>
        </p:spPr>
        <p:txBody>
          <a:bodyPr/>
          <a:lstStyle/>
          <a:p>
            <a:r>
              <a:rPr lang="en-US" sz="2000" dirty="0"/>
              <a:t>Install using PowerShell: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Install-WindowsFeature -Name FS-FileServer -IncludeAllSubFeature -IncludeManagementTools</a:t>
            </a:r>
          </a:p>
          <a:p>
            <a:endParaRPr lang="en-US" sz="2000" dirty="0"/>
          </a:p>
          <a:p>
            <a:r>
              <a:rPr lang="en-US" sz="2000" dirty="0"/>
              <a:t>Create shares for each named environment</a:t>
            </a:r>
          </a:p>
          <a:p>
            <a:r>
              <a:rPr lang="en-US" sz="2000" dirty="0"/>
              <a:t>Will apply environment specific security later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43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Getting Started - Topics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286" y="2125662"/>
            <a:ext cx="11391901" cy="3730252"/>
          </a:xfrm>
        </p:spPr>
        <p:txBody>
          <a:bodyPr/>
          <a:lstStyle/>
          <a:p>
            <a:r>
              <a:rPr lang="en-US" sz="3600" dirty="0"/>
              <a:t>Requirements</a:t>
            </a:r>
          </a:p>
          <a:p>
            <a:r>
              <a:rPr lang="en-US" sz="3600" dirty="0"/>
              <a:t>Planning</a:t>
            </a:r>
          </a:p>
          <a:p>
            <a:r>
              <a:rPr lang="en-US" sz="3600" dirty="0"/>
              <a:t>Planning 2: The Plannening</a:t>
            </a:r>
          </a:p>
          <a:p>
            <a:r>
              <a:rPr lang="en-US" sz="3600" dirty="0"/>
              <a:t>Pre-execution</a:t>
            </a:r>
          </a:p>
          <a:p>
            <a:r>
              <a:rPr lang="en-US" sz="3600" dirty="0"/>
              <a:t>Execution</a:t>
            </a:r>
          </a:p>
          <a:p>
            <a:r>
              <a:rPr lang="en-US" sz="3600" dirty="0"/>
              <a:t>Deployment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99FC19A6-3DCA-4106-88BE-DBA2A58B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AD FS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477328"/>
          </a:xfrm>
        </p:spPr>
        <p:txBody>
          <a:bodyPr/>
          <a:lstStyle/>
          <a:p>
            <a:r>
              <a:rPr lang="en-US" sz="2000" dirty="0"/>
              <a:t>Easy Mode! Use PowerShell Script.</a:t>
            </a:r>
          </a:p>
          <a:p>
            <a:endParaRPr lang="en-US" sz="2000" dirty="0"/>
          </a:p>
          <a:p>
            <a:r>
              <a:rPr lang="en-US" sz="2000" dirty="0"/>
              <a:t>Link: </a:t>
            </a:r>
            <a:r>
              <a:rPr lang="en-US" sz="2000" dirty="0">
                <a:hlinkClick r:id="rId3"/>
              </a:rPr>
              <a:t>https://goo.gl/ZAkdZ4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https://perma.cc/C844-YDEE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9D747E0D-4065-4D69-9D87-00D96969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1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1181862"/>
          </a:xfrm>
        </p:spPr>
        <p:txBody>
          <a:bodyPr/>
          <a:lstStyle/>
          <a:p>
            <a:r>
              <a:rPr lang="en-US" dirty="0"/>
              <a:t>Execution - Cluster</a:t>
            </a:r>
          </a:p>
        </p:txBody>
      </p:sp>
    </p:spTree>
    <p:extLst>
      <p:ext uri="{BB962C8B-B14F-4D97-AF65-F5344CB8AC3E}">
        <p14:creationId xmlns:p14="http://schemas.microsoft.com/office/powerpoint/2010/main" val="416563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Certificates (again)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3785652"/>
          </a:xfrm>
        </p:spPr>
        <p:txBody>
          <a:bodyPr/>
          <a:lstStyle/>
          <a:p>
            <a:r>
              <a:rPr lang="en-US" sz="2000" dirty="0"/>
              <a:t>Generate certs</a:t>
            </a:r>
          </a:p>
          <a:p>
            <a:r>
              <a:rPr lang="en-US" sz="2000" dirty="0"/>
              <a:t>Depending on type selected, make sure it is reflected in the ConfigTemplate.xml</a:t>
            </a:r>
          </a:p>
          <a:p>
            <a:r>
              <a:rPr lang="en-US" sz="2000" dirty="0"/>
              <a:t>Copy PFX files into VM directories after next step</a:t>
            </a:r>
          </a:p>
          <a:p>
            <a:endParaRPr lang="en-US" sz="2000" dirty="0"/>
          </a:p>
          <a:p>
            <a:r>
              <a:rPr lang="en-US" sz="2000" dirty="0">
                <a:latin typeface="Consolas" panose="020B0609020204030204" pitchFamily="49" charset="0"/>
              </a:rPr>
              <a:t># Create self-signed certs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.\New-SelfSignedCertificates.ps1 -ConfigurationFilePath .\ConfigTemplate.xml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 Exports Pfx files into a directory VMs\&lt;VMName&gt;, all the certs will be written to infrastructure\Certs folder.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.\Export-PfxFiles.ps1 -ConfigurationFilePath .\ConfigTemplate.xml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5F6282A9-1AAE-41D0-B18F-84430645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VMs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3847207"/>
          </a:xfrm>
        </p:spPr>
        <p:txBody>
          <a:bodyPr/>
          <a:lstStyle/>
          <a:p>
            <a:r>
              <a:rPr lang="en-US" sz="2000" dirty="0"/>
              <a:t>Script will generate specific VM scripts; copy to shared workspace; copy back down to each node</a:t>
            </a:r>
          </a:p>
          <a:p>
            <a:r>
              <a:rPr lang="en-US" sz="2000" dirty="0"/>
              <a:t>Use Planning Spreadsheet to copy certs</a:t>
            </a:r>
          </a:p>
          <a:p>
            <a:r>
              <a:rPr lang="en-US" sz="2000" dirty="0"/>
              <a:t>Navigate to the VM directory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 Install pre-req software on the VMs.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.\Configure-PreReqs.ps1 -MSIFilePath &lt;path of the MSIs&gt;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 Run if they exist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.\Add-GMSAOnVM.ps1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.\Import-PfxFiles.ps1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.\Set-CertificateAcls.ps1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.\Test-D365FOConfiguration.ps1 </a:t>
            </a:r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2918B5F1-6300-43B6-8D8B-4C15E4FC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Create the Cluster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3724096"/>
          </a:xfrm>
        </p:spPr>
        <p:txBody>
          <a:bodyPr/>
          <a:lstStyle/>
          <a:p>
            <a:r>
              <a:rPr lang="en-US" sz="2000" dirty="0"/>
              <a:t>From an ORCH node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.\New-SFClusterConfig.ps1 -ConfigurationFilePath .\ConfigTemplate.xml -TemplateConfig &lt;ServiceFabricStandaloneInstallerPath&gt;\ClusterConfig.X509.MultiMachine.json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.\TestConfiguration.ps1 -ClusterConfigFilePath .\clusterConfig.json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#If test was successful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1" u="sng" dirty="0">
                <a:latin typeface="+mn-lt"/>
              </a:rPr>
              <a:t>STOP</a:t>
            </a:r>
            <a:r>
              <a:rPr lang="en-US" sz="2000" dirty="0">
                <a:latin typeface="+mn-lt"/>
              </a:rPr>
              <a:t> – review ClusterConfig.json file. Some performance tuning opportunities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.\CreateServiceFabricCluster.ps1 -ClusterConfigFilePath .\ClusterConfig.json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098" name="Picture 2" descr="Image result for norse leben rune">
            <a:extLst>
              <a:ext uri="{FF2B5EF4-FFF2-40B4-BE49-F238E27FC236}">
                <a16:creationId xmlns:a16="http://schemas.microsoft.com/office/drawing/2014/main" id="{62AED856-A228-4425-8F0A-3EDF8832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Connect to LCS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077218"/>
          </a:xfrm>
        </p:spPr>
        <p:txBody>
          <a:bodyPr/>
          <a:lstStyle/>
          <a:p>
            <a:r>
              <a:rPr lang="en-US" sz="2000" dirty="0"/>
              <a:t>#Run once and </a:t>
            </a:r>
            <a:r>
              <a:rPr lang="en-US" sz="2000" b="1" dirty="0"/>
              <a:t>only</a:t>
            </a:r>
            <a:r>
              <a:rPr lang="en-US" sz="2000" dirty="0"/>
              <a:t> once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.\Add-CertToServicePrincipal.ps1 -CertificateThumbprint &lt;OnPremLocalAgent Certificate Thumbprint&gt;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0E8BC904-8D01-4A37-9BE0-C0B520C6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8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File share Storage, Part 2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815882"/>
          </a:xfrm>
        </p:spPr>
        <p:txBody>
          <a:bodyPr/>
          <a:lstStyle/>
          <a:p>
            <a:r>
              <a:rPr lang="en-US" sz="2000" dirty="0"/>
              <a:t>Create shares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Aos-storage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DiagnosticsStore (for cluster)</a:t>
            </a:r>
          </a:p>
          <a:p>
            <a:r>
              <a:rPr lang="en-US" sz="2000" dirty="0"/>
              <a:t>Add specific security for each share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AC1D5C07-F3A3-48BA-939C-443E8923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9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Encrypt (all other) Credentials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461665"/>
          </a:xfrm>
        </p:spPr>
        <p:txBody>
          <a:bodyPr/>
          <a:lstStyle/>
          <a:p>
            <a:r>
              <a:rPr lang="en-US" sz="2000" dirty="0"/>
              <a:t>Encrypt the credentials for the AOS service account from a cluster node member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6BCCC079-1CF7-4637-AFE8-2F10A3417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Install SSIS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815882"/>
          </a:xfrm>
        </p:spPr>
        <p:txBody>
          <a:bodyPr/>
          <a:lstStyle/>
          <a:p>
            <a:r>
              <a:rPr lang="en-US" sz="2000" dirty="0"/>
              <a:t>Install SSIS on AOS node(s)</a:t>
            </a:r>
          </a:p>
          <a:p>
            <a:r>
              <a:rPr lang="en-US" sz="2000" dirty="0"/>
              <a:t>Licensing a consideration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3130F4B0-AF57-49B4-879A-03411702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03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Install and Configure SSRS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154436"/>
          </a:xfrm>
        </p:spPr>
        <p:txBody>
          <a:bodyPr/>
          <a:lstStyle/>
          <a:p>
            <a:r>
              <a:rPr lang="en-US" sz="2000" dirty="0"/>
              <a:t>Install and configure SSRS on SSRS node</a:t>
            </a:r>
          </a:p>
          <a:p>
            <a:endParaRPr lang="en-US" sz="2000" dirty="0"/>
          </a:p>
          <a:p>
            <a:r>
              <a:rPr lang="en-US" sz="2000" dirty="0"/>
              <a:t>Scale-out not currently supported</a:t>
            </a:r>
          </a:p>
          <a:p>
            <a:r>
              <a:rPr lang="en-US" sz="2000" dirty="0"/>
              <a:t>Licensing a consideration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0E51C86D-A552-4704-AF2A-DAF5D0D0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But First….. Known Issues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40065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https://docs.microsoft.com/en-us/dynamics365/unified-operations/dev-itpro/deployment/setup-deploy-on-premises-pu12#known-issues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8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Databases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923877"/>
          </a:xfrm>
        </p:spPr>
        <p:txBody>
          <a:bodyPr/>
          <a:lstStyle/>
          <a:p>
            <a:r>
              <a:rPr lang="en-US" sz="2000" dirty="0"/>
              <a:t>From ORCH Node, run scripts to configure databases from InfrastructureScripts: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.\Initialize-Database.ps1 -ConfigurationFilePath .\ConfigTemplate.xml -ComponentName Orchestrator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.\Initialize-Database.ps1 -ConfigurationFilePath .\ConfigTemplate.xml -ComponentName AOS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.\Configure-Database.ps1 -ConfigurationFilePath .\ConfigTemplate.xml -ComponentName AOS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.\Initialize-Database.ps1 -ConfigurationFilePath .\ConfigTemplate.xml -ComponentName MR</a:t>
            </a:r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D8EEC702-86BF-4448-A66D-7226F6586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Configure ADFS – First install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1077218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</a:rPr>
              <a:t>.\Publish-ADFSApplicationGroup.ps1 -HostUrl 'https://ax.d365ffo.onprem.contoso.com’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51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Configure ADFS – not first install</a:t>
            </a:r>
          </a:p>
        </p:txBody>
      </p:sp>
      <p:pic>
        <p:nvPicPr>
          <p:cNvPr id="1026" name="Picture 2" descr="https://gm1.ggpht.com/a44hSOY5YpiwDqGwEDmv52QtFJwVMYLZBDwv3TwlC8-JsbVmsfmmrapxEmin-8MKNgxVPsgZ-OgGvmEXJYLuzVcfPEmacHgkF4zd-gv5yeQukd08aYuraKYOhmNk7HUJn9rx7JYuwX0wYDC0QpKHKjbT1IhdFgttdsoOPMdmbUMscSTwhSfDRH2IROCd7fXeCDmB1nmwWZJYE1fxN6jCJDZYp2RUB0-fKYkhKhN4FEGfrvoDn6_cAvUzJWObhEHTKEXdbcHuWq0kWIuWbm5HYSZ0b6kWtD-IabowTWZ4twUU_bIwVyJ6F60sAfXOqFx4KL7oMHxhCRB8-n5j4CTay-Gapo6r6TUSThn_nAVfXGGLWWr0rx9XbRnAD4VGxOjmuHY-Bws46b5t4Qvn08vipZHp_jOkv0CyI7qPRN26uynrf3u70tLID5EE8D-Lltq9XIy5xIzin_4tDxODoFDHjyS1sj8b3ZrEJitkAs-zzLgFZV4GvgIWSViQwNgcEeVLQ6MJGjncTxPupl44s0HXkDsCxk32lKbFLN8UsSCCC0rwFlz8fpGHTVvg0qcDvst040tyE-VuOJtGHqa5bWrSxaUoyFdauv2JxgoO5rezY-tSUpICss4vXqh3_nyBhd6ibtrL_nSKCXIS2FmIRJg5P1MLLHdAQKoRfBqGEg7g6AElcdM87EwIP_a48RzyVX6CgBRNzFxYd-_9Uw=s0-l75-ft-l75-ft">
            <a:extLst>
              <a:ext uri="{FF2B5EF4-FFF2-40B4-BE49-F238E27FC236}">
                <a16:creationId xmlns:a16="http://schemas.microsoft.com/office/drawing/2014/main" id="{32BEAF9A-9AD9-4978-B2B3-E83057C3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2087562"/>
            <a:ext cx="8953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FA16-5B15-4DBE-B5EC-406E19660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b="1" dirty="0"/>
              <a:t>Configure Connector and Local Agent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3170099"/>
          </a:xfrm>
        </p:spPr>
        <p:txBody>
          <a:bodyPr/>
          <a:lstStyle/>
          <a:p>
            <a:r>
              <a:rPr lang="en-US" sz="2000" dirty="0"/>
              <a:t>Add Connector in LCS</a:t>
            </a:r>
          </a:p>
          <a:p>
            <a:r>
              <a:rPr lang="en-US" sz="2000" dirty="0"/>
              <a:t>Download installer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#Script to get all the values LCS needs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.\Get-AgentConfiguration.ps1 -ConfigurationFilePath .\ConfigTemplate.xml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#command line to install LocalAgent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LocalAgentCLI.exe Install &lt;path of config.json&gt;</a:t>
            </a:r>
          </a:p>
          <a:p>
            <a:r>
              <a:rPr lang="en-US" sz="2000" dirty="0"/>
              <a:t>Send Message in LCS - wait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17D668F6-47CF-4F1A-A280-ACD130AE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Deploy D365 FO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2092881"/>
          </a:xfrm>
        </p:spPr>
        <p:txBody>
          <a:bodyPr/>
          <a:lstStyle/>
          <a:p>
            <a:r>
              <a:rPr lang="en-US" sz="2000" dirty="0"/>
              <a:t>From ADFS Box, run this as user with domain admin using the ConfigTemplate.xml file for the instance you are working with.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#Script to get most values required by LCS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.\Get-DeploymentSettings.ps1 -ConfigurationFilePath .\ConfigTemplate.xml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 descr="Image result for norse leben rune">
            <a:extLst>
              <a:ext uri="{FF2B5EF4-FFF2-40B4-BE49-F238E27FC236}">
                <a16:creationId xmlns:a16="http://schemas.microsoft.com/office/drawing/2014/main" id="{F8EC4E3E-F3D6-4292-8E4D-5CA82D81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91" y="868363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0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Deploy D365 FO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A323CC-7730-43AE-8B09-E04DA992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37" y="2163762"/>
            <a:ext cx="715238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38F7-1B42-4232-A885-9DE73502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37" y="966707"/>
            <a:ext cx="6896100" cy="50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If All Goes Well….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73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12857-0BEA-4951-B88F-75B7CF46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87" y="906462"/>
            <a:ext cx="9575300" cy="4890242"/>
          </a:xfrm>
          <a:prstGeom prst="rect">
            <a:avLst/>
          </a:prstGeom>
        </p:spPr>
      </p:pic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1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D2706-5CC3-4F84-9170-0F2B76E9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862623"/>
            <a:ext cx="9267550" cy="47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11818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0098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r>
              <a:rPr lang="en-US" sz="2000" dirty="0"/>
              <a:t>……. Also, free stuff.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26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Please Fill Out Surveys!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r>
              <a:rPr lang="en-US" sz="2000" dirty="0"/>
              <a:t>We want to hear what you think even if you think I’m terrible but want to be polite about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78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704737" cy="2714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Can’t Be In Cloud (Azure, AWS, Private external)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Must be in same physical data center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deployment packages are downloaded from LCS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600986"/>
          </a:xfrm>
        </p:spPr>
        <p:txBody>
          <a:bodyPr/>
          <a:lstStyle/>
          <a:p>
            <a:r>
              <a:rPr lang="en-US" sz="3600" dirty="0"/>
              <a:t>Lots of Hardware</a:t>
            </a:r>
          </a:p>
          <a:p>
            <a:pPr lvl="1"/>
            <a:r>
              <a:rPr lang="en-US" dirty="0"/>
              <a:t>A single 5 node cluster, depending on duty, can take 48 gigs of RAM and 16 vCPUs at a minimum</a:t>
            </a:r>
          </a:p>
          <a:p>
            <a:pPr lvl="1"/>
            <a:r>
              <a:rPr lang="en-US" dirty="0"/>
              <a:t>RAM: AOS, 16; Orch, 8; Orch, 8; SSRS, 8; MR, 8; (48)</a:t>
            </a:r>
          </a:p>
          <a:p>
            <a:pPr lvl="1"/>
            <a:r>
              <a:rPr lang="en-US" dirty="0"/>
              <a:t>vCPU: AOS, 8; Orch, 2; Orch, 2; SSRS, 2; MR, 2; (16)</a:t>
            </a:r>
            <a:endParaRPr lang="en-US" sz="4000" dirty="0"/>
          </a:p>
          <a:p>
            <a:pPr lvl="1"/>
            <a:r>
              <a:rPr lang="en-US" sz="3600" dirty="0"/>
              <a:t>Lots of VMs</a:t>
            </a:r>
          </a:p>
          <a:p>
            <a:pPr lvl="1"/>
            <a:r>
              <a:rPr lang="en-US" dirty="0"/>
              <a:t>Each cluster is at a minimum 5 VMs (nodes) and you will have multiple clusters. MS suggests 7 (min) nodes per cluster but recommends 8</a:t>
            </a:r>
          </a:p>
          <a:p>
            <a:pPr lvl="1"/>
            <a:r>
              <a:rPr lang="en-US" dirty="0"/>
              <a:t>Non-production: 3 clusters * 7 nodes = 21 VMs + 3 (SQL, FS, ADFS [minimum]) = </a:t>
            </a:r>
            <a:r>
              <a:rPr lang="en-US" b="1" u="sng" dirty="0"/>
              <a:t>24 VMs</a:t>
            </a:r>
          </a:p>
          <a:p>
            <a:pPr lvl="1"/>
            <a:r>
              <a:rPr lang="en-US" dirty="0"/>
              <a:t>Production: 1 cluster * 8 nodes = 8 + 3 (SQL, FS, ADFS [minimum]) = </a:t>
            </a:r>
            <a:r>
              <a:rPr lang="en-US" b="1" u="sng" dirty="0"/>
              <a:t>11 VMs</a:t>
            </a:r>
          </a:p>
        </p:txBody>
      </p:sp>
    </p:spTree>
    <p:extLst>
      <p:ext uri="{BB962C8B-B14F-4D97-AF65-F5344CB8AC3E}">
        <p14:creationId xmlns:p14="http://schemas.microsoft.com/office/powerpoint/2010/main" val="34673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1181862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50850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4929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SNAC – ODBC driver 17 (PU15)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SQL Server Management Studio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n-NO" sz="2000" dirty="0"/>
              <a:t>Microsoft Visual C++ Redistributable Packages for Microsoft Visual Studio 2013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Microsoft Access Database Engine 2010 Redistributable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All Others Packaged with Windows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Domain Controller must be 2012 R2 or later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AAD*</a:t>
            </a:r>
          </a:p>
        </p:txBody>
      </p:sp>
    </p:spTree>
    <p:extLst>
      <p:ext uri="{BB962C8B-B14F-4D97-AF65-F5344CB8AC3E}">
        <p14:creationId xmlns:p14="http://schemas.microsoft.com/office/powerpoint/2010/main" val="393196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-05140_Cross UG Summit 2017 Template">
  <a:themeElements>
    <a:clrScheme name="SummitPhx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1E60"/>
      </a:accent1>
      <a:accent2>
        <a:srgbClr val="0095C8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1E60"/>
      </a:hlink>
      <a:folHlink>
        <a:srgbClr val="0095C8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667FAF9E-BC45-4007-B588-262F4D581ECD}" vid="{9B606838-62FC-4D42-9B32-BD7A6F0D35C6}"/>
    </a:ext>
  </a:extLst>
</a:theme>
</file>

<file path=ppt/theme/theme2.xml><?xml version="1.0" encoding="utf-8"?>
<a:theme xmlns:a="http://schemas.openxmlformats.org/drawingml/2006/main" name="CrossUG-2018">
  <a:themeElements>
    <a:clrScheme name="SummitPhx">
      <a:dk1>
        <a:srgbClr val="3F454F"/>
      </a:dk1>
      <a:lt1>
        <a:srgbClr val="FFFFFF"/>
      </a:lt1>
      <a:dk2>
        <a:srgbClr val="505050"/>
      </a:dk2>
      <a:lt2>
        <a:srgbClr val="EAEAEA"/>
      </a:lt2>
      <a:accent1>
        <a:srgbClr val="84BD00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0095C8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667FAF9E-BC45-4007-B588-262F4D581ECD}" vid="{9F16F3EF-F37B-497D-81B3-99B2227693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1" ma:contentTypeDescription="Create a new document." ma:contentTypeScope="" ma:versionID="da8180330c40cbc58930e83d03e95f68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2bbcfa11de9a9cfb97ea9d1aa4eaafb4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6339D1-5B5E-48D8-9F97-8F2BA5A025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bb5988d6-8fef-43bf-8684-73b55c79ce34"/>
    <ds:schemaRef ds:uri="http://schemas.microsoft.com/office/infopath/2007/PartnerControls"/>
    <ds:schemaRef ds:uri="3dd97c74-5ef0-47a1-a0c0-112a138906c0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PPT-Speaker-CrossUG-SummitPHX</Template>
  <TotalTime>4758</TotalTime>
  <Words>2788</Words>
  <Application>Microsoft Office PowerPoint</Application>
  <PresentationFormat>Custom</PresentationFormat>
  <Paragraphs>442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Consolas</vt:lpstr>
      <vt:lpstr>Segoe UI</vt:lpstr>
      <vt:lpstr>Segoe UI</vt:lpstr>
      <vt:lpstr>segoe ui black</vt:lpstr>
      <vt:lpstr>Wingdings</vt:lpstr>
      <vt:lpstr>4-05140_Cross UG Summit 2017 Template</vt:lpstr>
      <vt:lpstr>CrossUG-2018</vt:lpstr>
      <vt:lpstr>IMP09: D365FO On-Prem: Planning and Building Your On Premise Environments</vt:lpstr>
      <vt:lpstr>PowerPoint Presentation</vt:lpstr>
      <vt:lpstr>Getting Started - Topics</vt:lpstr>
      <vt:lpstr>But First….. Known Issues</vt:lpstr>
      <vt:lpstr>Requirements</vt:lpstr>
      <vt:lpstr>Infrastructure</vt:lpstr>
      <vt:lpstr>Infrastructure</vt:lpstr>
      <vt:lpstr>Prerequisites</vt:lpstr>
      <vt:lpstr>Components</vt:lpstr>
      <vt:lpstr>VMs - Cluster</vt:lpstr>
      <vt:lpstr>VMs – Non-Cluster</vt:lpstr>
      <vt:lpstr>Planning</vt:lpstr>
      <vt:lpstr>Shameless Self Promotion!</vt:lpstr>
      <vt:lpstr>DNS</vt:lpstr>
      <vt:lpstr>DNS (cont.)</vt:lpstr>
      <vt:lpstr>Certificates</vt:lpstr>
      <vt:lpstr>Certificates (cont.)</vt:lpstr>
      <vt:lpstr>Users and Service Accounts</vt:lpstr>
      <vt:lpstr>Users and Service Accounts</vt:lpstr>
      <vt:lpstr>Environment Workspace</vt:lpstr>
      <vt:lpstr>LCS</vt:lpstr>
      <vt:lpstr>Describe Your Configuration</vt:lpstr>
      <vt:lpstr>ConfigTemplate.xml</vt:lpstr>
      <vt:lpstr>ConfigTemplate.xml (cont.)</vt:lpstr>
      <vt:lpstr>NodeTopologyDefintion.xml</vt:lpstr>
      <vt:lpstr>DatabaseTopologyDefintion.xml</vt:lpstr>
      <vt:lpstr>Execution – 1 and Done</vt:lpstr>
      <vt:lpstr>Configure SQL Server</vt:lpstr>
      <vt:lpstr>Configure File share Storage, Part 1</vt:lpstr>
      <vt:lpstr>Configure AD FS</vt:lpstr>
      <vt:lpstr>Execution - Cluster</vt:lpstr>
      <vt:lpstr>Certificates (again)</vt:lpstr>
      <vt:lpstr>Configure VMs</vt:lpstr>
      <vt:lpstr>Create the Cluster</vt:lpstr>
      <vt:lpstr>Connect to LCS</vt:lpstr>
      <vt:lpstr>Configure File share Storage, Part 2</vt:lpstr>
      <vt:lpstr>Encrypt (all other) Credentials</vt:lpstr>
      <vt:lpstr>Install SSIS</vt:lpstr>
      <vt:lpstr>Install and Configure SSRS</vt:lpstr>
      <vt:lpstr>Configure Databases</vt:lpstr>
      <vt:lpstr>Configure ADFS – First install</vt:lpstr>
      <vt:lpstr>Configure ADFS – not first install</vt:lpstr>
      <vt:lpstr>Configure Connector and Local Agent</vt:lpstr>
      <vt:lpstr>Deploy D365 FO</vt:lpstr>
      <vt:lpstr>Deploy D365 FO</vt:lpstr>
      <vt:lpstr>PowerPoint Presentation</vt:lpstr>
      <vt:lpstr>If All Goes Well….</vt:lpstr>
      <vt:lpstr>PowerPoint Presentation</vt:lpstr>
      <vt:lpstr>PowerPoint Presentation</vt:lpstr>
      <vt:lpstr>Questions?</vt:lpstr>
      <vt:lpstr>Please Fill Out Surveys!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Clouse, Nathan</cp:lastModifiedBy>
  <cp:revision>89</cp:revision>
  <dcterms:created xsi:type="dcterms:W3CDTF">2018-06-29T19:14:45Z</dcterms:created>
  <dcterms:modified xsi:type="dcterms:W3CDTF">2018-10-18T05:24:41Z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